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16" r:id="rId3"/>
    <p:sldId id="258" r:id="rId4"/>
    <p:sldId id="260" r:id="rId5"/>
    <p:sldId id="261" r:id="rId6"/>
    <p:sldId id="264" r:id="rId7"/>
    <p:sldId id="266" r:id="rId8"/>
    <p:sldId id="268" r:id="rId9"/>
    <p:sldId id="270" r:id="rId10"/>
    <p:sldId id="271" r:id="rId11"/>
    <p:sldId id="272" r:id="rId12"/>
    <p:sldId id="273" r:id="rId13"/>
    <p:sldId id="320" r:id="rId14"/>
    <p:sldId id="321" r:id="rId15"/>
    <p:sldId id="322" r:id="rId16"/>
    <p:sldId id="324" r:id="rId17"/>
    <p:sldId id="323" r:id="rId18"/>
    <p:sldId id="325" r:id="rId19"/>
    <p:sldId id="326" r:id="rId20"/>
    <p:sldId id="274" r:id="rId21"/>
    <p:sldId id="275" r:id="rId22"/>
    <p:sldId id="276" r:id="rId23"/>
    <p:sldId id="317" r:id="rId24"/>
    <p:sldId id="318" r:id="rId25"/>
    <p:sldId id="319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27" r:id="rId61"/>
    <p:sldId id="328" r:id="rId62"/>
    <p:sldId id="314" r:id="rId63"/>
    <p:sldId id="315" r:id="rId64"/>
  </p:sldIdLst>
  <p:sldSz cx="9144000" cy="6858000" type="screen4x3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0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0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553"/>
            <a:ext cx="9143999" cy="67944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0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6106" y="456692"/>
            <a:ext cx="7031786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0859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0404" y="2016714"/>
            <a:ext cx="7343190" cy="2866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9" Type="http://schemas.openxmlformats.org/officeDocument/2006/relationships/image" Target="../media/image73.png"/><Relationship Id="rId21" Type="http://schemas.openxmlformats.org/officeDocument/2006/relationships/image" Target="../media/image55.png"/><Relationship Id="rId34" Type="http://schemas.openxmlformats.org/officeDocument/2006/relationships/image" Target="../media/image6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33" Type="http://schemas.openxmlformats.org/officeDocument/2006/relationships/image" Target="../media/image67.png"/><Relationship Id="rId38" Type="http://schemas.openxmlformats.org/officeDocument/2006/relationships/image" Target="../media/image72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32" Type="http://schemas.openxmlformats.org/officeDocument/2006/relationships/image" Target="../media/image66.png"/><Relationship Id="rId37" Type="http://schemas.openxmlformats.org/officeDocument/2006/relationships/image" Target="../media/image71.png"/><Relationship Id="rId40" Type="http://schemas.openxmlformats.org/officeDocument/2006/relationships/image" Target="../media/image74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36" Type="http://schemas.openxmlformats.org/officeDocument/2006/relationships/image" Target="../media/image70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6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Relationship Id="rId35" Type="http://schemas.openxmlformats.org/officeDocument/2006/relationships/image" Target="../media/image69.png"/><Relationship Id="rId8" Type="http://schemas.openxmlformats.org/officeDocument/2006/relationships/image" Target="../media/image42.png"/><Relationship Id="rId3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21" Type="http://schemas.openxmlformats.org/officeDocument/2006/relationships/image" Target="../media/image94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23" Type="http://schemas.openxmlformats.org/officeDocument/2006/relationships/image" Target="../media/image96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Relationship Id="rId22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jpg"/><Relationship Id="rId4" Type="http://schemas.openxmlformats.org/officeDocument/2006/relationships/image" Target="../media/image116.png"/><Relationship Id="rId9" Type="http://schemas.openxmlformats.org/officeDocument/2006/relationships/image" Target="../media/image1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28.png"/><Relationship Id="rId7" Type="http://schemas.openxmlformats.org/officeDocument/2006/relationships/image" Target="../media/image119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19.png"/><Relationship Id="rId5" Type="http://schemas.openxmlformats.org/officeDocument/2006/relationships/image" Target="../media/image134.png"/><Relationship Id="rId10" Type="http://schemas.openxmlformats.org/officeDocument/2006/relationships/image" Target="../media/image118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20.png"/><Relationship Id="rId2" Type="http://schemas.openxmlformats.org/officeDocument/2006/relationships/image" Target="../media/image139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18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12" Type="http://schemas.openxmlformats.org/officeDocument/2006/relationships/image" Target="../media/image184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11" Type="http://schemas.openxmlformats.org/officeDocument/2006/relationships/image" Target="../media/image183.png"/><Relationship Id="rId5" Type="http://schemas.openxmlformats.org/officeDocument/2006/relationships/image" Target="../media/image177.png"/><Relationship Id="rId10" Type="http://schemas.openxmlformats.org/officeDocument/2006/relationships/image" Target="../media/image182.png"/><Relationship Id="rId4" Type="http://schemas.openxmlformats.org/officeDocument/2006/relationships/image" Target="../media/image176.png"/><Relationship Id="rId9" Type="http://schemas.openxmlformats.org/officeDocument/2006/relationships/image" Target="../media/image1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7" Type="http://schemas.openxmlformats.org/officeDocument/2006/relationships/image" Target="../media/image223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251.png"/><Relationship Id="rId3" Type="http://schemas.openxmlformats.org/officeDocument/2006/relationships/image" Target="../media/image241.png"/><Relationship Id="rId7" Type="http://schemas.openxmlformats.org/officeDocument/2006/relationships/image" Target="../media/image245.png"/><Relationship Id="rId12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4.png"/><Relationship Id="rId11" Type="http://schemas.openxmlformats.org/officeDocument/2006/relationships/image" Target="../media/image249.png"/><Relationship Id="rId5" Type="http://schemas.openxmlformats.org/officeDocument/2006/relationships/image" Target="../media/image243.png"/><Relationship Id="rId10" Type="http://schemas.openxmlformats.org/officeDocument/2006/relationships/image" Target="../media/image248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Relationship Id="rId14" Type="http://schemas.openxmlformats.org/officeDocument/2006/relationships/image" Target="../media/image25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4.png"/><Relationship Id="rId3" Type="http://schemas.openxmlformats.org/officeDocument/2006/relationships/image" Target="../media/image254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11" Type="http://schemas.openxmlformats.org/officeDocument/2006/relationships/image" Target="../media/image262.png"/><Relationship Id="rId5" Type="http://schemas.openxmlformats.org/officeDocument/2006/relationships/image" Target="../media/image256.png"/><Relationship Id="rId10" Type="http://schemas.openxmlformats.org/officeDocument/2006/relationships/image" Target="../media/image261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openxmlformats.org/officeDocument/2006/relationships/image" Target="../media/image276.png"/><Relationship Id="rId3" Type="http://schemas.openxmlformats.org/officeDocument/2006/relationships/image" Target="../media/image266.png"/><Relationship Id="rId7" Type="http://schemas.openxmlformats.org/officeDocument/2006/relationships/image" Target="../media/image270.png"/><Relationship Id="rId12" Type="http://schemas.openxmlformats.org/officeDocument/2006/relationships/image" Target="../media/image275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9.png"/><Relationship Id="rId11" Type="http://schemas.openxmlformats.org/officeDocument/2006/relationships/image" Target="../media/image274.png"/><Relationship Id="rId5" Type="http://schemas.openxmlformats.org/officeDocument/2006/relationships/image" Target="../media/image268.png"/><Relationship Id="rId15" Type="http://schemas.openxmlformats.org/officeDocument/2006/relationships/image" Target="../media/image278.png"/><Relationship Id="rId10" Type="http://schemas.openxmlformats.org/officeDocument/2006/relationships/image" Target="../media/image273.png"/><Relationship Id="rId4" Type="http://schemas.openxmlformats.org/officeDocument/2006/relationships/image" Target="../media/image267.png"/><Relationship Id="rId9" Type="http://schemas.openxmlformats.org/officeDocument/2006/relationships/image" Target="../media/image272.png"/><Relationship Id="rId14" Type="http://schemas.openxmlformats.org/officeDocument/2006/relationships/image" Target="../media/image2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281.png"/><Relationship Id="rId7" Type="http://schemas.openxmlformats.org/officeDocument/2006/relationships/image" Target="../media/image2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8.png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openxmlformats.org/officeDocument/2006/relationships/image" Target="../media/image300.png"/><Relationship Id="rId7" Type="http://schemas.openxmlformats.org/officeDocument/2006/relationships/image" Target="../media/image304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13" Type="http://schemas.openxmlformats.org/officeDocument/2006/relationships/image" Target="../media/image317.png"/><Relationship Id="rId18" Type="http://schemas.openxmlformats.org/officeDocument/2006/relationships/image" Target="../media/image322.png"/><Relationship Id="rId26" Type="http://schemas.openxmlformats.org/officeDocument/2006/relationships/image" Target="../media/image330.png"/><Relationship Id="rId3" Type="http://schemas.openxmlformats.org/officeDocument/2006/relationships/image" Target="../media/image307.png"/><Relationship Id="rId21" Type="http://schemas.openxmlformats.org/officeDocument/2006/relationships/image" Target="../media/image325.png"/><Relationship Id="rId7" Type="http://schemas.openxmlformats.org/officeDocument/2006/relationships/image" Target="../media/image311.png"/><Relationship Id="rId12" Type="http://schemas.openxmlformats.org/officeDocument/2006/relationships/image" Target="../media/image316.png"/><Relationship Id="rId17" Type="http://schemas.openxmlformats.org/officeDocument/2006/relationships/image" Target="../media/image321.png"/><Relationship Id="rId25" Type="http://schemas.openxmlformats.org/officeDocument/2006/relationships/image" Target="../media/image329.png"/><Relationship Id="rId2" Type="http://schemas.openxmlformats.org/officeDocument/2006/relationships/image" Target="../media/image306.png"/><Relationship Id="rId16" Type="http://schemas.openxmlformats.org/officeDocument/2006/relationships/image" Target="../media/image320.png"/><Relationship Id="rId20" Type="http://schemas.openxmlformats.org/officeDocument/2006/relationships/image" Target="../media/image3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0.png"/><Relationship Id="rId11" Type="http://schemas.openxmlformats.org/officeDocument/2006/relationships/image" Target="../media/image315.png"/><Relationship Id="rId24" Type="http://schemas.openxmlformats.org/officeDocument/2006/relationships/image" Target="../media/image328.png"/><Relationship Id="rId5" Type="http://schemas.openxmlformats.org/officeDocument/2006/relationships/image" Target="../media/image309.png"/><Relationship Id="rId15" Type="http://schemas.openxmlformats.org/officeDocument/2006/relationships/image" Target="../media/image319.png"/><Relationship Id="rId23" Type="http://schemas.openxmlformats.org/officeDocument/2006/relationships/image" Target="../media/image327.png"/><Relationship Id="rId10" Type="http://schemas.openxmlformats.org/officeDocument/2006/relationships/image" Target="../media/image314.png"/><Relationship Id="rId19" Type="http://schemas.openxmlformats.org/officeDocument/2006/relationships/image" Target="../media/image323.png"/><Relationship Id="rId4" Type="http://schemas.openxmlformats.org/officeDocument/2006/relationships/image" Target="../media/image308.png"/><Relationship Id="rId9" Type="http://schemas.openxmlformats.org/officeDocument/2006/relationships/image" Target="../media/image313.png"/><Relationship Id="rId14" Type="http://schemas.openxmlformats.org/officeDocument/2006/relationships/image" Target="../media/image318.png"/><Relationship Id="rId22" Type="http://schemas.openxmlformats.org/officeDocument/2006/relationships/image" Target="../media/image32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18" Type="http://schemas.openxmlformats.org/officeDocument/2006/relationships/image" Target="../media/image120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17" Type="http://schemas.openxmlformats.org/officeDocument/2006/relationships/image" Target="../media/image119.png"/><Relationship Id="rId2" Type="http://schemas.openxmlformats.org/officeDocument/2006/relationships/image" Target="../media/image331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4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jp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BD82B2D7-08FB-4711-B9FE-7E10AFE5BAA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88" y="0"/>
            <a:ext cx="9147175" cy="6858000"/>
            <a:chOff x="-1587" y="0"/>
            <a:chExt cx="914717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008632"/>
              <a:ext cx="9144000" cy="11247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2024913"/>
              <a:ext cx="9144000" cy="1094105"/>
            </a:xfrm>
            <a:custGeom>
              <a:avLst/>
              <a:gdLst/>
              <a:ahLst/>
              <a:cxnLst/>
              <a:rect l="l" t="t" r="r" b="b"/>
              <a:pathLst>
                <a:path w="9144000" h="1094105">
                  <a:moveTo>
                    <a:pt x="0" y="1093673"/>
                  </a:moveTo>
                  <a:lnTo>
                    <a:pt x="0" y="0"/>
                  </a:lnTo>
                  <a:lnTo>
                    <a:pt x="9144000" y="0"/>
                  </a:lnTo>
                  <a:lnTo>
                    <a:pt x="9144000" y="1093673"/>
                  </a:lnTo>
                  <a:lnTo>
                    <a:pt x="0" y="1093673"/>
                  </a:lnTo>
                  <a:close/>
                </a:path>
              </a:pathLst>
            </a:custGeom>
            <a:solidFill>
              <a:srgbClr val="000000">
                <a:alpha val="243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024913"/>
              <a:ext cx="9144000" cy="1094105"/>
            </a:xfrm>
            <a:custGeom>
              <a:avLst/>
              <a:gdLst/>
              <a:ahLst/>
              <a:cxnLst/>
              <a:rect l="l" t="t" r="r" b="b"/>
              <a:pathLst>
                <a:path w="9144000" h="1094105">
                  <a:moveTo>
                    <a:pt x="0" y="0"/>
                  </a:moveTo>
                  <a:lnTo>
                    <a:pt x="9143999" y="0"/>
                  </a:lnTo>
                </a:path>
                <a:path w="9144000" h="1094105">
                  <a:moveTo>
                    <a:pt x="9143999" y="1093680"/>
                  </a:moveTo>
                  <a:lnTo>
                    <a:pt x="0" y="1093680"/>
                  </a:lnTo>
                </a:path>
              </a:pathLst>
            </a:custGeom>
            <a:ln w="3175">
              <a:solidFill>
                <a:srgbClr val="4D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53864" y="1289558"/>
            <a:ext cx="39217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0" marR="5080" indent="-1066800">
              <a:spcBef>
                <a:spcPts val="100"/>
              </a:spcBef>
            </a:pPr>
            <a:r>
              <a:rPr sz="3600" spc="-625" dirty="0"/>
              <a:t>Á</a:t>
            </a:r>
            <a:r>
              <a:rPr sz="3600" spc="-615" dirty="0"/>
              <a:t>GO</a:t>
            </a:r>
            <a:r>
              <a:rPr sz="3600" spc="-600" dirty="0"/>
              <a:t>R</a:t>
            </a:r>
            <a:r>
              <a:rPr sz="3600" spc="-620" dirty="0"/>
              <a:t>A</a:t>
            </a:r>
            <a:r>
              <a:rPr sz="3600" spc="-305" dirty="0"/>
              <a:t> </a:t>
            </a:r>
            <a:r>
              <a:rPr sz="3600" spc="-545" dirty="0"/>
              <a:t>D</a:t>
            </a:r>
            <a:r>
              <a:rPr sz="3600" spc="-815" dirty="0"/>
              <a:t>E</a:t>
            </a:r>
            <a:r>
              <a:rPr sz="3600" spc="-300" dirty="0"/>
              <a:t> </a:t>
            </a:r>
            <a:r>
              <a:rPr lang="es-MX" sz="3600" spc="-690" dirty="0"/>
              <a:t>ENTRENAMIENTO FUNCIONAL</a:t>
            </a:r>
            <a:endParaRPr sz="3600" dirty="0"/>
          </a:p>
        </p:txBody>
      </p:sp>
      <p:sp>
        <p:nvSpPr>
          <p:cNvPr id="8" name="object 8"/>
          <p:cNvSpPr txBox="1"/>
          <p:nvPr/>
        </p:nvSpPr>
        <p:spPr>
          <a:xfrm>
            <a:off x="4443540" y="2929383"/>
            <a:ext cx="3841115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MX" b="1" spc="-110" dirty="0">
                <a:solidFill>
                  <a:srgbClr val="FFFFFF"/>
                </a:solidFill>
                <a:latin typeface="Arial"/>
                <a:cs typeface="Arial"/>
              </a:rPr>
              <a:t>PAOLA ANDREA PEREZ RICAURTE</a:t>
            </a:r>
          </a:p>
          <a:p>
            <a:pPr algn="ctr">
              <a:spcBef>
                <a:spcPts val="100"/>
              </a:spcBef>
            </a:pPr>
            <a:r>
              <a:rPr lang="es-MX" b="1" spc="-110" dirty="0">
                <a:solidFill>
                  <a:srgbClr val="FFFFFF"/>
                </a:solidFill>
                <a:latin typeface="Arial"/>
                <a:cs typeface="Arial"/>
              </a:rPr>
              <a:t>Profesional en Gestión Deportiva</a:t>
            </a:r>
          </a:p>
          <a:p>
            <a:pPr algn="ctr">
              <a:spcBef>
                <a:spcPts val="100"/>
              </a:spcBef>
            </a:pPr>
            <a:r>
              <a:rPr lang="es-MX" b="1" spc="-110" dirty="0">
                <a:solidFill>
                  <a:srgbClr val="FFFFFF"/>
                </a:solidFill>
                <a:latin typeface="Arial"/>
                <a:cs typeface="Arial"/>
              </a:rPr>
              <a:t>UNAD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857250"/>
            <a:ext cx="9144000" cy="5143500"/>
            <a:chOff x="0" y="0"/>
            <a:chExt cx="9144000" cy="51435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487153" cy="51434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352" y="4777858"/>
              <a:ext cx="1828647" cy="364393"/>
            </a:xfrm>
            <a:prstGeom prst="rect">
              <a:avLst/>
            </a:prstGeom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53C7FE24-D06A-4F2D-A980-33DC9C704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897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7297" y="1068450"/>
            <a:ext cx="20878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OBJETIVO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452497"/>
            <a:ext cx="80727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Brindar </a:t>
            </a:r>
            <a:r>
              <a:rPr sz="3200" spc="-15" dirty="0">
                <a:latin typeface="Calibri"/>
                <a:cs typeface="Calibri"/>
              </a:rPr>
              <a:t>herramientas</a:t>
            </a:r>
            <a:r>
              <a:rPr sz="3200" spc="-10" dirty="0">
                <a:latin typeface="Calibri"/>
                <a:cs typeface="Calibri"/>
              </a:rPr>
              <a:t> técnicas </a:t>
            </a:r>
            <a:r>
              <a:rPr sz="3200" dirty="0">
                <a:latin typeface="Calibri"/>
                <a:cs typeface="Calibri"/>
              </a:rPr>
              <a:t>y </a:t>
            </a:r>
            <a:r>
              <a:rPr sz="3200" spc="-10" dirty="0">
                <a:latin typeface="Calibri"/>
                <a:cs typeface="Calibri"/>
              </a:rPr>
              <a:t>metodológicas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para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desarrollar</a:t>
            </a:r>
            <a:r>
              <a:rPr sz="3200" spc="-5" dirty="0">
                <a:latin typeface="Calibri"/>
                <a:cs typeface="Calibri"/>
              </a:rPr>
              <a:t> sesiones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estimulación </a:t>
            </a:r>
            <a:r>
              <a:rPr sz="3200" dirty="0">
                <a:latin typeface="Calibri"/>
                <a:cs typeface="Calibri"/>
              </a:rPr>
              <a:t> muscular que </a:t>
            </a:r>
            <a:r>
              <a:rPr sz="3200" spc="-10" dirty="0">
                <a:latin typeface="Calibri"/>
                <a:cs typeface="Calibri"/>
              </a:rPr>
              <a:t>apunten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5" dirty="0">
                <a:latin typeface="Calibri"/>
                <a:cs typeface="Calibri"/>
              </a:rPr>
              <a:t>un </a:t>
            </a:r>
            <a:r>
              <a:rPr sz="3200" spc="-15" dirty="0">
                <a:latin typeface="Calibri"/>
                <a:cs typeface="Calibri"/>
              </a:rPr>
              <a:t>mejoramiento </a:t>
            </a:r>
            <a:r>
              <a:rPr sz="3200" spc="5" dirty="0">
                <a:latin typeface="Calibri"/>
                <a:cs typeface="Calibri"/>
              </a:rPr>
              <a:t>de </a:t>
            </a:r>
            <a:r>
              <a:rPr sz="3200" spc="-5" dirty="0">
                <a:latin typeface="Calibri"/>
                <a:cs typeface="Calibri"/>
              </a:rPr>
              <a:t>la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fuerza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resistencia</a:t>
            </a:r>
            <a:r>
              <a:rPr sz="3200" spc="5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como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elemento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protector</a:t>
            </a:r>
            <a:r>
              <a:rPr sz="3200" spc="5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salud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calidad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vida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5797" y="496950"/>
            <a:ext cx="47701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CONCEPTO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15" dirty="0"/>
              <a:t>FUERZA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2627" y="1351788"/>
            <a:ext cx="8569960" cy="1143000"/>
            <a:chOff x="452627" y="1351788"/>
            <a:chExt cx="8569960" cy="1143000"/>
          </a:xfrm>
        </p:grpSpPr>
        <p:sp>
          <p:nvSpPr>
            <p:cNvPr id="4" name="object 4"/>
            <p:cNvSpPr/>
            <p:nvPr/>
          </p:nvSpPr>
          <p:spPr>
            <a:xfrm>
              <a:off x="457199" y="1784604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19">
                  <a:moveTo>
                    <a:pt x="8560308" y="0"/>
                  </a:moveTo>
                  <a:lnTo>
                    <a:pt x="0" y="0"/>
                  </a:lnTo>
                  <a:lnTo>
                    <a:pt x="0" y="705612"/>
                  </a:lnTo>
                  <a:lnTo>
                    <a:pt x="8560308" y="705612"/>
                  </a:lnTo>
                  <a:lnTo>
                    <a:pt x="85603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199" y="1784604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19">
                  <a:moveTo>
                    <a:pt x="0" y="705612"/>
                  </a:moveTo>
                  <a:lnTo>
                    <a:pt x="8560308" y="705612"/>
                  </a:lnTo>
                  <a:lnTo>
                    <a:pt x="8560308" y="0"/>
                  </a:lnTo>
                  <a:lnTo>
                    <a:pt x="0" y="0"/>
                  </a:lnTo>
                  <a:lnTo>
                    <a:pt x="0" y="705612"/>
                  </a:lnTo>
                  <a:close/>
                </a:path>
              </a:pathLst>
            </a:custGeom>
            <a:ln w="9143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771" y="1351788"/>
              <a:ext cx="6949440" cy="9128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504" y="1455420"/>
              <a:ext cx="6537959" cy="7437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444" y="1371600"/>
              <a:ext cx="6864096" cy="82753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39444" y="1516125"/>
            <a:ext cx="6231255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“fuerza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muscular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aquella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tensión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máxima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expresada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gramos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35"/>
              </a:lnSpc>
            </a:pPr>
            <a:r>
              <a:rPr sz="1600" b="1" spc="-10" dirty="0">
                <a:latin typeface="Calibri"/>
                <a:cs typeface="Calibri"/>
              </a:rPr>
              <a:t>kilogramos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que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los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músculos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son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capaces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dirty="0">
                <a:latin typeface="Calibri"/>
                <a:cs typeface="Calibri"/>
              </a:rPr>
              <a:t> desarrollar”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(Vorobiev,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1974)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2627" y="2622804"/>
            <a:ext cx="8569960" cy="1143000"/>
            <a:chOff x="452627" y="2622804"/>
            <a:chExt cx="8569960" cy="1143000"/>
          </a:xfrm>
        </p:grpSpPr>
        <p:sp>
          <p:nvSpPr>
            <p:cNvPr id="11" name="object 11"/>
            <p:cNvSpPr/>
            <p:nvPr/>
          </p:nvSpPr>
          <p:spPr>
            <a:xfrm>
              <a:off x="457199" y="3055620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8560308" y="0"/>
                  </a:moveTo>
                  <a:lnTo>
                    <a:pt x="0" y="0"/>
                  </a:lnTo>
                  <a:lnTo>
                    <a:pt x="0" y="705611"/>
                  </a:lnTo>
                  <a:lnTo>
                    <a:pt x="8560308" y="705611"/>
                  </a:lnTo>
                  <a:lnTo>
                    <a:pt x="85603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199" y="3055620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0" y="705611"/>
                  </a:moveTo>
                  <a:lnTo>
                    <a:pt x="8560308" y="705611"/>
                  </a:lnTo>
                  <a:lnTo>
                    <a:pt x="8560308" y="0"/>
                  </a:lnTo>
                  <a:lnTo>
                    <a:pt x="0" y="0"/>
                  </a:lnTo>
                  <a:lnTo>
                    <a:pt x="0" y="705611"/>
                  </a:lnTo>
                  <a:close/>
                </a:path>
              </a:pathLst>
            </a:custGeom>
            <a:ln w="9144">
              <a:solidFill>
                <a:srgbClr val="BD83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771" y="2622804"/>
              <a:ext cx="6970776" cy="9113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4504" y="2726436"/>
              <a:ext cx="6082284" cy="742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444" y="2642616"/>
              <a:ext cx="6885432" cy="82600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139444" y="2786633"/>
            <a:ext cx="572579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b="1" spc="-10" dirty="0">
                <a:latin typeface="Calibri"/>
                <a:cs typeface="Calibri"/>
              </a:rPr>
              <a:t>“capacidad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para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superar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resistencia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externa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reaccionar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ella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mediante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tensiones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musculares”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(Zatsiorski,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1989)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2627" y="3892296"/>
            <a:ext cx="8569960" cy="1143000"/>
            <a:chOff x="452627" y="3892296"/>
            <a:chExt cx="8569960" cy="1143000"/>
          </a:xfrm>
        </p:grpSpPr>
        <p:sp>
          <p:nvSpPr>
            <p:cNvPr id="18" name="object 18"/>
            <p:cNvSpPr/>
            <p:nvPr/>
          </p:nvSpPr>
          <p:spPr>
            <a:xfrm>
              <a:off x="457199" y="4325112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8560308" y="0"/>
                  </a:moveTo>
                  <a:lnTo>
                    <a:pt x="0" y="0"/>
                  </a:lnTo>
                  <a:lnTo>
                    <a:pt x="0" y="705612"/>
                  </a:lnTo>
                  <a:lnTo>
                    <a:pt x="8560308" y="705612"/>
                  </a:lnTo>
                  <a:lnTo>
                    <a:pt x="85603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199" y="4325112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0" y="705612"/>
                  </a:moveTo>
                  <a:lnTo>
                    <a:pt x="8560308" y="705612"/>
                  </a:lnTo>
                  <a:lnTo>
                    <a:pt x="8560308" y="0"/>
                  </a:lnTo>
                  <a:lnTo>
                    <a:pt x="0" y="0"/>
                  </a:lnTo>
                  <a:lnTo>
                    <a:pt x="0" y="705612"/>
                  </a:lnTo>
                  <a:close/>
                </a:path>
              </a:pathLst>
            </a:custGeom>
            <a:ln w="9143">
              <a:solidFill>
                <a:srgbClr val="BCB1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2771" y="3892296"/>
              <a:ext cx="7011924" cy="9113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4504" y="3995928"/>
              <a:ext cx="6515100" cy="7421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5444" y="3912108"/>
              <a:ext cx="6926580" cy="82600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39444" y="4056634"/>
            <a:ext cx="6156325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“la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capacidad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producir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una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tensión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que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tiene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músculo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al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activarse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35"/>
              </a:lnSpc>
            </a:pPr>
            <a:r>
              <a:rPr sz="1600" b="1" spc="-5" dirty="0">
                <a:latin typeface="Calibri"/>
                <a:cs typeface="Calibri"/>
              </a:rPr>
              <a:t>como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se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entiende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habitualmente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contraerse”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(Gorostiaga, 1995)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52627" y="5154167"/>
            <a:ext cx="8569960" cy="1152525"/>
            <a:chOff x="452627" y="5154167"/>
            <a:chExt cx="8569960" cy="1152525"/>
          </a:xfrm>
        </p:grpSpPr>
        <p:sp>
          <p:nvSpPr>
            <p:cNvPr id="25" name="object 25"/>
            <p:cNvSpPr/>
            <p:nvPr/>
          </p:nvSpPr>
          <p:spPr>
            <a:xfrm>
              <a:off x="457199" y="5596127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8560308" y="0"/>
                  </a:moveTo>
                  <a:lnTo>
                    <a:pt x="0" y="0"/>
                  </a:lnTo>
                  <a:lnTo>
                    <a:pt x="0" y="705612"/>
                  </a:lnTo>
                  <a:lnTo>
                    <a:pt x="8560308" y="705612"/>
                  </a:lnTo>
                  <a:lnTo>
                    <a:pt x="85603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199" y="5596127"/>
              <a:ext cx="8560435" cy="706120"/>
            </a:xfrm>
            <a:custGeom>
              <a:avLst/>
              <a:gdLst/>
              <a:ahLst/>
              <a:cxnLst/>
              <a:rect l="l" t="t" r="r" b="b"/>
              <a:pathLst>
                <a:path w="8560435" h="706120">
                  <a:moveTo>
                    <a:pt x="0" y="705612"/>
                  </a:moveTo>
                  <a:lnTo>
                    <a:pt x="8560308" y="705612"/>
                  </a:lnTo>
                  <a:lnTo>
                    <a:pt x="8560308" y="0"/>
                  </a:lnTo>
                  <a:lnTo>
                    <a:pt x="0" y="0"/>
                  </a:lnTo>
                  <a:lnTo>
                    <a:pt x="0" y="705612"/>
                  </a:lnTo>
                  <a:close/>
                </a:path>
              </a:pathLst>
            </a:custGeom>
            <a:ln w="9143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771" y="5161787"/>
              <a:ext cx="6992111" cy="9128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4504" y="5154167"/>
              <a:ext cx="6705600" cy="9662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444" y="5181599"/>
              <a:ext cx="6906767" cy="82753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139444" y="5215508"/>
            <a:ext cx="6346190" cy="71564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b="1" spc="-10" dirty="0">
                <a:latin typeface="Calibri"/>
                <a:cs typeface="Calibri"/>
              </a:rPr>
              <a:t>“bajo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el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concepto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fuerza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del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ser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humano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hay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que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entender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su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capacidad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para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vencer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contrarrestar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una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resistencia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mediante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actividad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35"/>
              </a:lnSpc>
            </a:pPr>
            <a:r>
              <a:rPr sz="1600" b="1" dirty="0">
                <a:latin typeface="Calibri"/>
                <a:cs typeface="Calibri"/>
              </a:rPr>
              <a:t>muscular” </a:t>
            </a:r>
            <a:r>
              <a:rPr sz="1600" b="1" spc="-15" dirty="0">
                <a:latin typeface="Calibri"/>
                <a:cs typeface="Calibri"/>
              </a:rPr>
              <a:t>(Platonov,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2006)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8709"/>
            <a:ext cx="24936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BEN</a:t>
            </a:r>
            <a:r>
              <a:rPr spc="-20" dirty="0"/>
              <a:t>E</a:t>
            </a:r>
            <a:r>
              <a:rPr spc="-5" dirty="0"/>
              <a:t>FICIOS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802379" y="1019555"/>
            <a:ext cx="1583690" cy="1057910"/>
            <a:chOff x="3802379" y="1019555"/>
            <a:chExt cx="1583690" cy="1057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2379" y="1019555"/>
              <a:ext cx="1581912" cy="10576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8955" y="1072895"/>
              <a:ext cx="1546860" cy="981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5051" y="1039367"/>
              <a:ext cx="1496568" cy="9723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969765" y="1122679"/>
            <a:ext cx="1245870" cy="7677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25"/>
              </a:spcBef>
            </a:pPr>
            <a:r>
              <a:rPr sz="1300" b="1" spc="-10" dirty="0">
                <a:latin typeface="Calibri"/>
                <a:cs typeface="Calibri"/>
              </a:rPr>
              <a:t>Aumenta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el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tamaño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y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número </a:t>
            </a:r>
            <a:r>
              <a:rPr sz="1300" b="1" spc="-28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 </a:t>
            </a:r>
            <a:r>
              <a:rPr sz="1300" b="1" spc="-10" dirty="0">
                <a:latin typeface="Calibri"/>
                <a:cs typeface="Calibri"/>
              </a:rPr>
              <a:t>fibras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musculares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45366" y="1649666"/>
            <a:ext cx="2021839" cy="1572260"/>
            <a:chOff x="5345366" y="1649666"/>
            <a:chExt cx="2021839" cy="1572260"/>
          </a:xfrm>
        </p:grpSpPr>
        <p:sp>
          <p:nvSpPr>
            <p:cNvPr id="9" name="object 9"/>
            <p:cNvSpPr/>
            <p:nvPr/>
          </p:nvSpPr>
          <p:spPr>
            <a:xfrm>
              <a:off x="5350128" y="1654429"/>
              <a:ext cx="842644" cy="523240"/>
            </a:xfrm>
            <a:custGeom>
              <a:avLst/>
              <a:gdLst/>
              <a:ahLst/>
              <a:cxnLst/>
              <a:rect l="l" t="t" r="r" b="b"/>
              <a:pathLst>
                <a:path w="842645" h="523239">
                  <a:moveTo>
                    <a:pt x="0" y="0"/>
                  </a:moveTo>
                  <a:lnTo>
                    <a:pt x="47126" y="17099"/>
                  </a:lnTo>
                  <a:lnTo>
                    <a:pt x="93816" y="35207"/>
                  </a:lnTo>
                  <a:lnTo>
                    <a:pt x="140055" y="54313"/>
                  </a:lnTo>
                  <a:lnTo>
                    <a:pt x="185828" y="74408"/>
                  </a:lnTo>
                  <a:lnTo>
                    <a:pt x="231120" y="95484"/>
                  </a:lnTo>
                  <a:lnTo>
                    <a:pt x="275915" y="117530"/>
                  </a:lnTo>
                  <a:lnTo>
                    <a:pt x="320199" y="140537"/>
                  </a:lnTo>
                  <a:lnTo>
                    <a:pt x="363957" y="164496"/>
                  </a:lnTo>
                  <a:lnTo>
                    <a:pt x="407174" y="189398"/>
                  </a:lnTo>
                  <a:lnTo>
                    <a:pt x="449834" y="215233"/>
                  </a:lnTo>
                  <a:lnTo>
                    <a:pt x="491922" y="241992"/>
                  </a:lnTo>
                  <a:lnTo>
                    <a:pt x="533424" y="269665"/>
                  </a:lnTo>
                  <a:lnTo>
                    <a:pt x="574324" y="298244"/>
                  </a:lnTo>
                  <a:lnTo>
                    <a:pt x="614608" y="327719"/>
                  </a:lnTo>
                  <a:lnTo>
                    <a:pt x="654260" y="358080"/>
                  </a:lnTo>
                  <a:lnTo>
                    <a:pt x="693265" y="389319"/>
                  </a:lnTo>
                  <a:lnTo>
                    <a:pt x="731608" y="421425"/>
                  </a:lnTo>
                  <a:lnTo>
                    <a:pt x="769275" y="454390"/>
                  </a:lnTo>
                  <a:lnTo>
                    <a:pt x="806250" y="488204"/>
                  </a:lnTo>
                  <a:lnTo>
                    <a:pt x="842518" y="522859"/>
                  </a:lnTo>
                </a:path>
              </a:pathLst>
            </a:custGeom>
            <a:ln w="914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5103" y="2164080"/>
              <a:ext cx="1581911" cy="10576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2075" y="2398776"/>
              <a:ext cx="1266444" cy="6187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7775" y="2183892"/>
              <a:ext cx="1496568" cy="97231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073521" y="2449448"/>
            <a:ext cx="1006475" cy="4044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62560">
              <a:lnSpc>
                <a:spcPts val="1430"/>
              </a:lnSpc>
              <a:spcBef>
                <a:spcPts val="250"/>
              </a:spcBef>
            </a:pPr>
            <a:r>
              <a:rPr sz="1300" b="1" spc="-10" dirty="0">
                <a:latin typeface="Calibri"/>
                <a:cs typeface="Calibri"/>
              </a:rPr>
              <a:t>Mejora </a:t>
            </a:r>
            <a:r>
              <a:rPr sz="1300" b="1" spc="-5" dirty="0">
                <a:latin typeface="Calibri"/>
                <a:cs typeface="Calibri"/>
              </a:rPr>
              <a:t>la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densidad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ósea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85103" y="3164522"/>
            <a:ext cx="1582420" cy="2348230"/>
            <a:chOff x="5785103" y="3164522"/>
            <a:chExt cx="1582420" cy="2348230"/>
          </a:xfrm>
        </p:grpSpPr>
        <p:sp>
          <p:nvSpPr>
            <p:cNvPr id="15" name="object 15"/>
            <p:cNvSpPr/>
            <p:nvPr/>
          </p:nvSpPr>
          <p:spPr>
            <a:xfrm>
              <a:off x="6789419" y="3169285"/>
              <a:ext cx="93345" cy="1292225"/>
            </a:xfrm>
            <a:custGeom>
              <a:avLst/>
              <a:gdLst/>
              <a:ahLst/>
              <a:cxnLst/>
              <a:rect l="l" t="t" r="r" b="b"/>
              <a:pathLst>
                <a:path w="93345" h="1292225">
                  <a:moveTo>
                    <a:pt x="0" y="0"/>
                  </a:moveTo>
                  <a:lnTo>
                    <a:pt x="13766" y="48781"/>
                  </a:lnTo>
                  <a:lnTo>
                    <a:pt x="26431" y="97784"/>
                  </a:lnTo>
                  <a:lnTo>
                    <a:pt x="37994" y="146988"/>
                  </a:lnTo>
                  <a:lnTo>
                    <a:pt x="48456" y="196377"/>
                  </a:lnTo>
                  <a:lnTo>
                    <a:pt x="57817" y="245931"/>
                  </a:lnTo>
                  <a:lnTo>
                    <a:pt x="66077" y="295632"/>
                  </a:lnTo>
                  <a:lnTo>
                    <a:pt x="73235" y="345461"/>
                  </a:lnTo>
                  <a:lnTo>
                    <a:pt x="79293" y="395401"/>
                  </a:lnTo>
                  <a:lnTo>
                    <a:pt x="84248" y="445433"/>
                  </a:lnTo>
                  <a:lnTo>
                    <a:pt x="88103" y="495539"/>
                  </a:lnTo>
                  <a:lnTo>
                    <a:pt x="90856" y="545699"/>
                  </a:lnTo>
                  <a:lnTo>
                    <a:pt x="92508" y="595896"/>
                  </a:lnTo>
                  <a:lnTo>
                    <a:pt x="93059" y="646112"/>
                  </a:lnTo>
                  <a:lnTo>
                    <a:pt x="92508" y="696328"/>
                  </a:lnTo>
                  <a:lnTo>
                    <a:pt x="90856" y="746525"/>
                  </a:lnTo>
                  <a:lnTo>
                    <a:pt x="88103" y="796685"/>
                  </a:lnTo>
                  <a:lnTo>
                    <a:pt x="84248" y="846791"/>
                  </a:lnTo>
                  <a:lnTo>
                    <a:pt x="79293" y="896823"/>
                  </a:lnTo>
                  <a:lnTo>
                    <a:pt x="73235" y="946763"/>
                  </a:lnTo>
                  <a:lnTo>
                    <a:pt x="66077" y="996592"/>
                  </a:lnTo>
                  <a:lnTo>
                    <a:pt x="57817" y="1046293"/>
                  </a:lnTo>
                  <a:lnTo>
                    <a:pt x="48456" y="1095847"/>
                  </a:lnTo>
                  <a:lnTo>
                    <a:pt x="37994" y="1145236"/>
                  </a:lnTo>
                  <a:lnTo>
                    <a:pt x="26431" y="1194440"/>
                  </a:lnTo>
                  <a:lnTo>
                    <a:pt x="13766" y="1243443"/>
                  </a:lnTo>
                  <a:lnTo>
                    <a:pt x="0" y="1292225"/>
                  </a:lnTo>
                </a:path>
              </a:pathLst>
            </a:custGeom>
            <a:ln w="9144">
              <a:solidFill>
                <a:srgbClr val="6D5F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5103" y="4454652"/>
              <a:ext cx="1581911" cy="10576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0259" y="4507992"/>
              <a:ext cx="1411224" cy="9814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7775" y="4474463"/>
              <a:ext cx="1496568" cy="9723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021704" y="4557725"/>
            <a:ext cx="1108710" cy="76771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1905" algn="ctr">
              <a:lnSpc>
                <a:spcPct val="91600"/>
              </a:lnSpc>
              <a:spcBef>
                <a:spcPts val="229"/>
              </a:spcBef>
            </a:pPr>
            <a:r>
              <a:rPr sz="1300" b="1" spc="-10" dirty="0">
                <a:latin typeface="Calibri"/>
                <a:cs typeface="Calibri"/>
              </a:rPr>
              <a:t>Mejora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el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funcionam</a:t>
            </a:r>
            <a:r>
              <a:rPr sz="1300" b="1" spc="-5" dirty="0">
                <a:latin typeface="Calibri"/>
                <a:cs typeface="Calibri"/>
              </a:rPr>
              <a:t>i</a:t>
            </a:r>
            <a:r>
              <a:rPr sz="1300" b="1" spc="-10" dirty="0">
                <a:latin typeface="Calibri"/>
                <a:cs typeface="Calibri"/>
              </a:rPr>
              <a:t>e</a:t>
            </a:r>
            <a:r>
              <a:rPr sz="1300" b="1" spc="-20" dirty="0">
                <a:latin typeface="Calibri"/>
                <a:cs typeface="Calibri"/>
              </a:rPr>
              <a:t>n</a:t>
            </a:r>
            <a:r>
              <a:rPr sz="1300" b="1" spc="-25" dirty="0">
                <a:latin typeface="Calibri"/>
                <a:cs typeface="Calibri"/>
              </a:rPr>
              <a:t>t</a:t>
            </a:r>
            <a:r>
              <a:rPr sz="1300" b="1" spc="-5" dirty="0">
                <a:latin typeface="Calibri"/>
                <a:cs typeface="Calibri"/>
              </a:rPr>
              <a:t>o  del </a:t>
            </a:r>
            <a:r>
              <a:rPr sz="1300" b="1" spc="-10" dirty="0">
                <a:latin typeface="Calibri"/>
                <a:cs typeface="Calibri"/>
              </a:rPr>
              <a:t>sistema </a:t>
            </a:r>
            <a:r>
              <a:rPr sz="1300" b="1" spc="-5" dirty="0">
                <a:latin typeface="Calibri"/>
                <a:cs typeface="Calibri"/>
              </a:rPr>
              <a:t> inmunológico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02379" y="5448744"/>
            <a:ext cx="2395220" cy="1208405"/>
            <a:chOff x="3802379" y="5448744"/>
            <a:chExt cx="2395220" cy="1208405"/>
          </a:xfrm>
        </p:grpSpPr>
        <p:sp>
          <p:nvSpPr>
            <p:cNvPr id="21" name="object 21"/>
            <p:cNvSpPr/>
            <p:nvPr/>
          </p:nvSpPr>
          <p:spPr>
            <a:xfrm>
              <a:off x="5350128" y="5453507"/>
              <a:ext cx="842644" cy="523240"/>
            </a:xfrm>
            <a:custGeom>
              <a:avLst/>
              <a:gdLst/>
              <a:ahLst/>
              <a:cxnLst/>
              <a:rect l="l" t="t" r="r" b="b"/>
              <a:pathLst>
                <a:path w="842645" h="523239">
                  <a:moveTo>
                    <a:pt x="842518" y="0"/>
                  </a:moveTo>
                  <a:lnTo>
                    <a:pt x="806250" y="34643"/>
                  </a:lnTo>
                  <a:lnTo>
                    <a:pt x="769275" y="68448"/>
                  </a:lnTo>
                  <a:lnTo>
                    <a:pt x="731608" y="101404"/>
                  </a:lnTo>
                  <a:lnTo>
                    <a:pt x="693265" y="133504"/>
                  </a:lnTo>
                  <a:lnTo>
                    <a:pt x="654260" y="164736"/>
                  </a:lnTo>
                  <a:lnTo>
                    <a:pt x="614608" y="195093"/>
                  </a:lnTo>
                  <a:lnTo>
                    <a:pt x="574324" y="224563"/>
                  </a:lnTo>
                  <a:lnTo>
                    <a:pt x="533424" y="253139"/>
                  </a:lnTo>
                  <a:lnTo>
                    <a:pt x="491922" y="280811"/>
                  </a:lnTo>
                  <a:lnTo>
                    <a:pt x="449834" y="307568"/>
                  </a:lnTo>
                  <a:lnTo>
                    <a:pt x="407174" y="333403"/>
                  </a:lnTo>
                  <a:lnTo>
                    <a:pt x="363957" y="358304"/>
                  </a:lnTo>
                  <a:lnTo>
                    <a:pt x="320199" y="382264"/>
                  </a:lnTo>
                  <a:lnTo>
                    <a:pt x="275915" y="405273"/>
                  </a:lnTo>
                  <a:lnTo>
                    <a:pt x="231120" y="427321"/>
                  </a:lnTo>
                  <a:lnTo>
                    <a:pt x="185828" y="448399"/>
                  </a:lnTo>
                  <a:lnTo>
                    <a:pt x="140055" y="468497"/>
                  </a:lnTo>
                  <a:lnTo>
                    <a:pt x="93816" y="487606"/>
                  </a:lnTo>
                  <a:lnTo>
                    <a:pt x="47126" y="505717"/>
                  </a:lnTo>
                  <a:lnTo>
                    <a:pt x="0" y="522820"/>
                  </a:lnTo>
                </a:path>
              </a:pathLst>
            </a:custGeom>
            <a:ln w="9144">
              <a:solidFill>
                <a:srgbClr val="5A5E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2379" y="5599176"/>
              <a:ext cx="1581912" cy="10576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4195" y="5833872"/>
              <a:ext cx="1517903" cy="6187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45051" y="5618988"/>
              <a:ext cx="1496568" cy="97231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985005" y="5884875"/>
            <a:ext cx="1217295" cy="4044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41630" marR="5080" indent="-329565">
              <a:lnSpc>
                <a:spcPts val="1430"/>
              </a:lnSpc>
              <a:spcBef>
                <a:spcPts val="250"/>
              </a:spcBef>
            </a:pPr>
            <a:r>
              <a:rPr sz="1300" b="1" spc="-10" dirty="0">
                <a:latin typeface="Calibri"/>
                <a:cs typeface="Calibri"/>
              </a:rPr>
              <a:t>Aumenta </a:t>
            </a:r>
            <a:r>
              <a:rPr sz="1300" b="1" spc="-5" dirty="0">
                <a:latin typeface="Calibri"/>
                <a:cs typeface="Calibri"/>
              </a:rPr>
              <a:t>el </a:t>
            </a:r>
            <a:r>
              <a:rPr sz="1300" b="1" spc="-20" dirty="0">
                <a:latin typeface="Calibri"/>
                <a:cs typeface="Calibri"/>
              </a:rPr>
              <a:t>gasto </a:t>
            </a:r>
            <a:r>
              <a:rPr sz="1300" b="1" spc="-28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calórico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19655" y="4454652"/>
            <a:ext cx="2020570" cy="1526540"/>
            <a:chOff x="1819655" y="4454652"/>
            <a:chExt cx="2020570" cy="1526540"/>
          </a:xfrm>
        </p:grpSpPr>
        <p:sp>
          <p:nvSpPr>
            <p:cNvPr id="27" name="object 27"/>
            <p:cNvSpPr/>
            <p:nvPr/>
          </p:nvSpPr>
          <p:spPr>
            <a:xfrm>
              <a:off x="2992627" y="5453507"/>
              <a:ext cx="842644" cy="523240"/>
            </a:xfrm>
            <a:custGeom>
              <a:avLst/>
              <a:gdLst/>
              <a:ahLst/>
              <a:cxnLst/>
              <a:rect l="l" t="t" r="r" b="b"/>
              <a:pathLst>
                <a:path w="842645" h="523239">
                  <a:moveTo>
                    <a:pt x="842518" y="522820"/>
                  </a:moveTo>
                  <a:lnTo>
                    <a:pt x="795390" y="505717"/>
                  </a:lnTo>
                  <a:lnTo>
                    <a:pt x="748698" y="487606"/>
                  </a:lnTo>
                  <a:lnTo>
                    <a:pt x="702455" y="468497"/>
                  </a:lnTo>
                  <a:lnTo>
                    <a:pt x="656677" y="448399"/>
                  </a:lnTo>
                  <a:lnTo>
                    <a:pt x="611379" y="427321"/>
                  </a:lnTo>
                  <a:lnTo>
                    <a:pt x="566578" y="405273"/>
                  </a:lnTo>
                  <a:lnTo>
                    <a:pt x="522287" y="382264"/>
                  </a:lnTo>
                  <a:lnTo>
                    <a:pt x="478523" y="358304"/>
                  </a:lnTo>
                  <a:lnTo>
                    <a:pt x="435301" y="333403"/>
                  </a:lnTo>
                  <a:lnTo>
                    <a:pt x="392636" y="307568"/>
                  </a:lnTo>
                  <a:lnTo>
                    <a:pt x="350543" y="280811"/>
                  </a:lnTo>
                  <a:lnTo>
                    <a:pt x="309038" y="253139"/>
                  </a:lnTo>
                  <a:lnTo>
                    <a:pt x="268136" y="224563"/>
                  </a:lnTo>
                  <a:lnTo>
                    <a:pt x="227853" y="195093"/>
                  </a:lnTo>
                  <a:lnTo>
                    <a:pt x="188204" y="164736"/>
                  </a:lnTo>
                  <a:lnTo>
                    <a:pt x="149203" y="133504"/>
                  </a:lnTo>
                  <a:lnTo>
                    <a:pt x="110867" y="101404"/>
                  </a:lnTo>
                  <a:lnTo>
                    <a:pt x="73211" y="68448"/>
                  </a:lnTo>
                  <a:lnTo>
                    <a:pt x="36250" y="34643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5471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9655" y="4454652"/>
              <a:ext cx="1580388" cy="10576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76627" y="4597908"/>
              <a:ext cx="1266444" cy="8000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62327" y="4474464"/>
              <a:ext cx="1495044" cy="97231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2106929" y="4648961"/>
            <a:ext cx="1006475" cy="5861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065" marR="5080" indent="-1270" algn="ctr">
              <a:lnSpc>
                <a:spcPts val="1430"/>
              </a:lnSpc>
              <a:spcBef>
                <a:spcPts val="250"/>
              </a:spcBef>
            </a:pPr>
            <a:r>
              <a:rPr sz="1300" b="1" spc="-10" dirty="0">
                <a:latin typeface="Calibri"/>
                <a:cs typeface="Calibri"/>
              </a:rPr>
              <a:t>Mejora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la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respuesta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c</a:t>
            </a:r>
            <a:r>
              <a:rPr sz="1300" b="1" spc="-10" dirty="0">
                <a:latin typeface="Calibri"/>
                <a:cs typeface="Calibri"/>
              </a:rPr>
              <a:t>a</a:t>
            </a:r>
            <a:r>
              <a:rPr sz="1300" b="1" spc="-25" dirty="0">
                <a:latin typeface="Calibri"/>
                <a:cs typeface="Calibri"/>
              </a:rPr>
              <a:t>r</a:t>
            </a:r>
            <a:r>
              <a:rPr sz="1300" b="1" spc="-5" dirty="0">
                <a:latin typeface="Calibri"/>
                <a:cs typeface="Calibri"/>
              </a:rPr>
              <a:t>dio</a:t>
            </a:r>
            <a:r>
              <a:rPr sz="1300" b="1" spc="-35" dirty="0">
                <a:latin typeface="Calibri"/>
                <a:cs typeface="Calibri"/>
              </a:rPr>
              <a:t>v</a:t>
            </a:r>
            <a:r>
              <a:rPr sz="1300" b="1" spc="-10" dirty="0">
                <a:latin typeface="Calibri"/>
                <a:cs typeface="Calibri"/>
              </a:rPr>
              <a:t>a</a:t>
            </a:r>
            <a:r>
              <a:rPr sz="1300" b="1" spc="-5" dirty="0">
                <a:latin typeface="Calibri"/>
                <a:cs typeface="Calibri"/>
              </a:rPr>
              <a:t>scular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819655" y="2164079"/>
            <a:ext cx="1580515" cy="2302510"/>
            <a:chOff x="1819655" y="2164079"/>
            <a:chExt cx="1580515" cy="2302510"/>
          </a:xfrm>
        </p:grpSpPr>
        <p:sp>
          <p:nvSpPr>
            <p:cNvPr id="33" name="object 33"/>
            <p:cNvSpPr/>
            <p:nvPr/>
          </p:nvSpPr>
          <p:spPr>
            <a:xfrm>
              <a:off x="2302795" y="3169284"/>
              <a:ext cx="93345" cy="1292225"/>
            </a:xfrm>
            <a:custGeom>
              <a:avLst/>
              <a:gdLst/>
              <a:ahLst/>
              <a:cxnLst/>
              <a:rect l="l" t="t" r="r" b="b"/>
              <a:pathLst>
                <a:path w="93344" h="1292225">
                  <a:moveTo>
                    <a:pt x="93059" y="1292225"/>
                  </a:moveTo>
                  <a:lnTo>
                    <a:pt x="79293" y="1243443"/>
                  </a:lnTo>
                  <a:lnTo>
                    <a:pt x="66628" y="1194440"/>
                  </a:lnTo>
                  <a:lnTo>
                    <a:pt x="55064" y="1145236"/>
                  </a:lnTo>
                  <a:lnTo>
                    <a:pt x="44602" y="1095847"/>
                  </a:lnTo>
                  <a:lnTo>
                    <a:pt x="35241" y="1046293"/>
                  </a:lnTo>
                  <a:lnTo>
                    <a:pt x="26981" y="996592"/>
                  </a:lnTo>
                  <a:lnTo>
                    <a:pt x="19823" y="946763"/>
                  </a:lnTo>
                  <a:lnTo>
                    <a:pt x="13766" y="896823"/>
                  </a:lnTo>
                  <a:lnTo>
                    <a:pt x="8810" y="846791"/>
                  </a:lnTo>
                  <a:lnTo>
                    <a:pt x="4955" y="796685"/>
                  </a:lnTo>
                  <a:lnTo>
                    <a:pt x="2202" y="746525"/>
                  </a:lnTo>
                  <a:lnTo>
                    <a:pt x="550" y="696328"/>
                  </a:lnTo>
                  <a:lnTo>
                    <a:pt x="0" y="646112"/>
                  </a:lnTo>
                  <a:lnTo>
                    <a:pt x="550" y="595896"/>
                  </a:lnTo>
                  <a:lnTo>
                    <a:pt x="2202" y="545699"/>
                  </a:lnTo>
                  <a:lnTo>
                    <a:pt x="4955" y="495539"/>
                  </a:lnTo>
                  <a:lnTo>
                    <a:pt x="8810" y="445433"/>
                  </a:lnTo>
                  <a:lnTo>
                    <a:pt x="13766" y="395401"/>
                  </a:lnTo>
                  <a:lnTo>
                    <a:pt x="19823" y="345461"/>
                  </a:lnTo>
                  <a:lnTo>
                    <a:pt x="26981" y="295632"/>
                  </a:lnTo>
                  <a:lnTo>
                    <a:pt x="35241" y="245931"/>
                  </a:lnTo>
                  <a:lnTo>
                    <a:pt x="44602" y="196377"/>
                  </a:lnTo>
                  <a:lnTo>
                    <a:pt x="55064" y="146988"/>
                  </a:lnTo>
                  <a:lnTo>
                    <a:pt x="66628" y="97784"/>
                  </a:lnTo>
                  <a:lnTo>
                    <a:pt x="79293" y="48781"/>
                  </a:lnTo>
                  <a:lnTo>
                    <a:pt x="93059" y="0"/>
                  </a:lnTo>
                </a:path>
              </a:pathLst>
            </a:custGeom>
            <a:ln w="9144">
              <a:solidFill>
                <a:srgbClr val="508B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9655" y="2164079"/>
              <a:ext cx="1580388" cy="105765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2431" y="2217419"/>
              <a:ext cx="1394459" cy="98145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62327" y="2183891"/>
              <a:ext cx="1495044" cy="972312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2062733" y="2267838"/>
            <a:ext cx="1095375" cy="7677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  <a:spcBef>
                <a:spcPts val="225"/>
              </a:spcBef>
            </a:pPr>
            <a:r>
              <a:rPr sz="1300" b="1" spc="-10" dirty="0">
                <a:latin typeface="Calibri"/>
                <a:cs typeface="Calibri"/>
              </a:rPr>
              <a:t>Mejora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la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composición</a:t>
            </a:r>
            <a:r>
              <a:rPr sz="1300" b="1" spc="-7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 </a:t>
            </a:r>
            <a:r>
              <a:rPr sz="1300" b="1" spc="-27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los </a:t>
            </a:r>
            <a:r>
              <a:rPr sz="1300" b="1" spc="-10" dirty="0">
                <a:latin typeface="Calibri"/>
                <a:cs typeface="Calibri"/>
              </a:rPr>
              <a:t>tejidos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conectivos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992627" y="1654429"/>
            <a:ext cx="842644" cy="523240"/>
          </a:xfrm>
          <a:custGeom>
            <a:avLst/>
            <a:gdLst/>
            <a:ahLst/>
            <a:cxnLst/>
            <a:rect l="l" t="t" r="r" b="b"/>
            <a:pathLst>
              <a:path w="842645" h="523239">
                <a:moveTo>
                  <a:pt x="0" y="522859"/>
                </a:moveTo>
                <a:lnTo>
                  <a:pt x="36250" y="488204"/>
                </a:lnTo>
                <a:lnTo>
                  <a:pt x="73211" y="454390"/>
                </a:lnTo>
                <a:lnTo>
                  <a:pt x="110867" y="421425"/>
                </a:lnTo>
                <a:lnTo>
                  <a:pt x="149203" y="389319"/>
                </a:lnTo>
                <a:lnTo>
                  <a:pt x="188204" y="358080"/>
                </a:lnTo>
                <a:lnTo>
                  <a:pt x="227853" y="327719"/>
                </a:lnTo>
                <a:lnTo>
                  <a:pt x="268136" y="298244"/>
                </a:lnTo>
                <a:lnTo>
                  <a:pt x="309038" y="269665"/>
                </a:lnTo>
                <a:lnTo>
                  <a:pt x="350543" y="241992"/>
                </a:lnTo>
                <a:lnTo>
                  <a:pt x="392636" y="215233"/>
                </a:lnTo>
                <a:lnTo>
                  <a:pt x="435301" y="189398"/>
                </a:lnTo>
                <a:lnTo>
                  <a:pt x="478523" y="164496"/>
                </a:lnTo>
                <a:lnTo>
                  <a:pt x="522287" y="140537"/>
                </a:lnTo>
                <a:lnTo>
                  <a:pt x="566578" y="117530"/>
                </a:lnTo>
                <a:lnTo>
                  <a:pt x="611379" y="95484"/>
                </a:lnTo>
                <a:lnTo>
                  <a:pt x="656677" y="74408"/>
                </a:lnTo>
                <a:lnTo>
                  <a:pt x="702455" y="54313"/>
                </a:lnTo>
                <a:lnTo>
                  <a:pt x="748698" y="35207"/>
                </a:lnTo>
                <a:lnTo>
                  <a:pt x="795390" y="17099"/>
                </a:lnTo>
                <a:lnTo>
                  <a:pt x="842518" y="0"/>
                </a:lnTo>
              </a:path>
            </a:pathLst>
          </a:custGeom>
          <a:ln w="9144">
            <a:solidFill>
              <a:srgbClr val="4AA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938" y="514553"/>
            <a:ext cx="74872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FUERZA</a:t>
            </a:r>
            <a:r>
              <a:rPr sz="4400" spc="-30" dirty="0"/>
              <a:t> </a:t>
            </a:r>
            <a:r>
              <a:rPr sz="4400" dirty="0"/>
              <a:t>EN</a:t>
            </a:r>
            <a:r>
              <a:rPr sz="4400" spc="-10" dirty="0"/>
              <a:t> </a:t>
            </a:r>
            <a:r>
              <a:rPr sz="4400" spc="-20" dirty="0"/>
              <a:t>JÓVENES</a:t>
            </a:r>
            <a:r>
              <a:rPr sz="4400" spc="-10" dirty="0"/>
              <a:t> </a:t>
            </a:r>
            <a:r>
              <a:rPr sz="4400" dirty="0"/>
              <a:t>Y</a:t>
            </a:r>
            <a:r>
              <a:rPr sz="4400" spc="-25" dirty="0"/>
              <a:t> </a:t>
            </a:r>
            <a:r>
              <a:rPr sz="4400" spc="-65" dirty="0"/>
              <a:t>ADULTOS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781300" y="2298192"/>
            <a:ext cx="2857500" cy="2857500"/>
            <a:chOff x="2781300" y="2298192"/>
            <a:chExt cx="2857500" cy="2857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1300" y="2298192"/>
              <a:ext cx="2857500" cy="2857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6912" y="3387852"/>
              <a:ext cx="1447800" cy="7360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3971" y="2318004"/>
              <a:ext cx="2772155" cy="277215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03065" y="3472688"/>
            <a:ext cx="1016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FUERZA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04544" y="2374392"/>
            <a:ext cx="4737100" cy="3121660"/>
            <a:chOff x="1304544" y="2374392"/>
            <a:chExt cx="4737100" cy="31216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4739" y="4863084"/>
              <a:ext cx="307848" cy="3093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7411" y="4882896"/>
              <a:ext cx="222503" cy="2240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3440" y="5100827"/>
              <a:ext cx="394715" cy="3947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06111" y="5120640"/>
              <a:ext cx="309372" cy="309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7223" y="2609088"/>
              <a:ext cx="307848" cy="3093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39895" y="2628900"/>
              <a:ext cx="222503" cy="2240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93136" y="3887724"/>
              <a:ext cx="309372" cy="309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5808" y="3907536"/>
              <a:ext cx="224028" cy="2240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4544" y="2374392"/>
              <a:ext cx="2433828" cy="20589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20012" y="3052572"/>
              <a:ext cx="1853184" cy="7421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7216" y="2394204"/>
              <a:ext cx="2348484" cy="19735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1764" y="3422904"/>
              <a:ext cx="309372" cy="3093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74435" y="3442716"/>
              <a:ext cx="224027" cy="22402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774698" y="3112769"/>
            <a:ext cx="1493520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CIRCUNFERENCIA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35"/>
              </a:lnSpc>
            </a:pP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CINTURA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810511" y="2097023"/>
            <a:ext cx="6071870" cy="3427729"/>
            <a:chOff x="1810511" y="2097023"/>
            <a:chExt cx="6071870" cy="3427729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2316" y="2619755"/>
              <a:ext cx="393191" cy="3931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94988" y="2639567"/>
              <a:ext cx="307848" cy="30784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22347" y="4255007"/>
              <a:ext cx="641604" cy="6431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65019" y="4274819"/>
              <a:ext cx="556260" cy="5577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35167" y="2097023"/>
              <a:ext cx="1818132" cy="15544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39383" y="2522219"/>
              <a:ext cx="1455419" cy="74218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77840" y="2116835"/>
              <a:ext cx="1732788" cy="14691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35523" y="3046475"/>
              <a:ext cx="393191" cy="3931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78196" y="3066287"/>
              <a:ext cx="307848" cy="30784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0511" y="4917947"/>
              <a:ext cx="307848" cy="3093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3183" y="4937759"/>
              <a:ext cx="222504" cy="22402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35551" y="4600955"/>
              <a:ext cx="309372" cy="30784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78223" y="4620767"/>
              <a:ext cx="224027" cy="2225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65520" y="4117847"/>
              <a:ext cx="1816607" cy="140665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69735" y="4357116"/>
              <a:ext cx="1455419" cy="96774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08191" y="4137659"/>
              <a:ext cx="1731264" cy="1321308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6424676" y="4418457"/>
            <a:ext cx="109918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  <a:spcBef>
                <a:spcPts val="254"/>
              </a:spcBef>
            </a:pPr>
            <a:r>
              <a:rPr sz="1600" b="1" spc="-10" dirty="0">
                <a:latin typeface="Calibri"/>
                <a:cs typeface="Calibri"/>
              </a:rPr>
              <a:t>INDICE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DIPOSI</a:t>
            </a:r>
            <a:r>
              <a:rPr sz="1600" b="1" spc="-45" dirty="0">
                <a:latin typeface="Calibri"/>
                <a:cs typeface="Calibri"/>
              </a:rPr>
              <a:t>D</a:t>
            </a:r>
            <a:r>
              <a:rPr sz="1600" b="1" spc="-5" dirty="0">
                <a:latin typeface="Calibri"/>
                <a:cs typeface="Calibri"/>
              </a:rPr>
              <a:t>AD  </a:t>
            </a:r>
            <a:r>
              <a:rPr sz="1600" b="1" spc="-10" dirty="0">
                <a:latin typeface="Calibri"/>
                <a:cs typeface="Calibri"/>
              </a:rPr>
              <a:t>CORPORAL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863595" y="4175759"/>
            <a:ext cx="3495040" cy="2342515"/>
            <a:chOff x="2863595" y="4175759"/>
            <a:chExt cx="3495040" cy="2342515"/>
          </a:xfrm>
        </p:grpSpPr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0279" y="4175759"/>
              <a:ext cx="307848" cy="3093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92951" y="4195571"/>
              <a:ext cx="222503" cy="22402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863595" y="5052059"/>
              <a:ext cx="1752600" cy="14660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10483" y="5321807"/>
              <a:ext cx="1267968" cy="96621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06267" y="5071871"/>
              <a:ext cx="1667256" cy="1380743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3264789" y="5383174"/>
            <a:ext cx="950594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b="1" spc="-10" dirty="0">
                <a:latin typeface="Calibri"/>
                <a:cs typeface="Calibri"/>
              </a:rPr>
              <a:t>INDICE DE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MASA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C</a:t>
            </a:r>
            <a:r>
              <a:rPr sz="1600" b="1" spc="-10" dirty="0">
                <a:latin typeface="Calibri"/>
                <a:cs typeface="Calibri"/>
              </a:rPr>
              <a:t>OR</a:t>
            </a:r>
            <a:r>
              <a:rPr sz="1600" b="1" spc="-5" dirty="0">
                <a:latin typeface="Calibri"/>
                <a:cs typeface="Calibri"/>
              </a:rPr>
              <a:t>P</a:t>
            </a:r>
            <a:r>
              <a:rPr sz="1600" b="1" spc="-10" dirty="0">
                <a:latin typeface="Calibri"/>
                <a:cs typeface="Calibri"/>
              </a:rPr>
              <a:t>OR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5" dirty="0"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849623" y="1147572"/>
            <a:ext cx="1929764" cy="4302760"/>
            <a:chOff x="3849623" y="1147572"/>
            <a:chExt cx="1929764" cy="4302760"/>
          </a:xfrm>
        </p:grpSpPr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40707" y="5141975"/>
              <a:ext cx="307848" cy="30784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183379" y="5161787"/>
              <a:ext cx="222504" cy="22250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849623" y="1147572"/>
              <a:ext cx="1929383" cy="162458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19371" y="1495044"/>
              <a:ext cx="1435608" cy="9677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892295" y="1167384"/>
              <a:ext cx="1844039" cy="1539239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4274946" y="1556130"/>
            <a:ext cx="2720975" cy="151828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1645920" indent="46990" algn="just">
              <a:lnSpc>
                <a:spcPct val="91600"/>
              </a:lnSpc>
              <a:spcBef>
                <a:spcPts val="254"/>
              </a:spcBef>
            </a:pPr>
            <a:r>
              <a:rPr sz="1600" b="1" spc="-5" dirty="0">
                <a:latin typeface="Calibri"/>
                <a:cs typeface="Calibri"/>
              </a:rPr>
              <a:t>NIVELES </a:t>
            </a:r>
            <a:r>
              <a:rPr sz="1600" b="1" spc="-10" dirty="0">
                <a:latin typeface="Calibri"/>
                <a:cs typeface="Calibri"/>
              </a:rPr>
              <a:t>DE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C</a:t>
            </a:r>
            <a:r>
              <a:rPr sz="1600" b="1" spc="-10" dirty="0">
                <a:latin typeface="Calibri"/>
                <a:cs typeface="Calibri"/>
              </a:rPr>
              <a:t>OL</a:t>
            </a:r>
            <a:r>
              <a:rPr sz="1600" b="1" spc="-20" dirty="0">
                <a:latin typeface="Calibri"/>
                <a:cs typeface="Calibri"/>
              </a:rPr>
              <a:t>ES</a:t>
            </a:r>
            <a:r>
              <a:rPr sz="1600" b="1" spc="-10" dirty="0">
                <a:latin typeface="Calibri"/>
                <a:cs typeface="Calibri"/>
              </a:rPr>
              <a:t>TE</a:t>
            </a:r>
            <a:r>
              <a:rPr sz="1600" b="1" spc="-15" dirty="0">
                <a:latin typeface="Calibri"/>
                <a:cs typeface="Calibri"/>
              </a:rPr>
              <a:t>R</a:t>
            </a:r>
            <a:r>
              <a:rPr sz="1600" b="1" spc="-10" dirty="0">
                <a:latin typeface="Calibri"/>
                <a:cs typeface="Calibri"/>
              </a:rPr>
              <a:t>OL  </a:t>
            </a:r>
            <a:r>
              <a:rPr sz="1600" b="1" spc="-5" dirty="0">
                <a:latin typeface="Calibri"/>
                <a:cs typeface="Calibri"/>
              </a:rPr>
              <a:t>(HDL-LDL)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Calibri"/>
              <a:cs typeface="Calibri"/>
            </a:endParaRPr>
          </a:p>
          <a:p>
            <a:pPr marL="1877060" marR="5080" indent="-245745">
              <a:lnSpc>
                <a:spcPts val="1750"/>
              </a:lnSpc>
            </a:pPr>
            <a:r>
              <a:rPr sz="1600" b="1" spc="-10" dirty="0">
                <a:latin typeface="Calibri"/>
                <a:cs typeface="Calibri"/>
              </a:rPr>
              <a:t>P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600" b="1" spc="-20" dirty="0">
                <a:latin typeface="Calibri"/>
                <a:cs typeface="Calibri"/>
              </a:rPr>
              <a:t>R</a:t>
            </a:r>
            <a:r>
              <a:rPr sz="1600" b="1" spc="-10" dirty="0">
                <a:latin typeface="Calibri"/>
                <a:cs typeface="Calibri"/>
              </a:rPr>
              <a:t>CEN</a:t>
            </a:r>
            <a:r>
              <a:rPr sz="1600" b="1" spc="-125" dirty="0">
                <a:latin typeface="Calibri"/>
                <a:cs typeface="Calibri"/>
              </a:rPr>
              <a:t>T</a:t>
            </a:r>
            <a:r>
              <a:rPr sz="1600" b="1" spc="25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JE  GRASA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819400" y="1630679"/>
            <a:ext cx="2909570" cy="1252855"/>
            <a:chOff x="2819400" y="1630679"/>
            <a:chExt cx="2909570" cy="1252855"/>
          </a:xfrm>
        </p:grpSpPr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19400" y="2575559"/>
              <a:ext cx="307848" cy="30784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62071" y="2595371"/>
              <a:ext cx="222503" cy="22250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0867" y="1630679"/>
              <a:ext cx="307848" cy="30937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63539" y="1650491"/>
              <a:ext cx="222504" cy="2240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358" y="461899"/>
            <a:ext cx="7623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FUERZA</a:t>
            </a:r>
            <a:r>
              <a:rPr sz="4400" spc="-35" dirty="0"/>
              <a:t> </a:t>
            </a:r>
            <a:r>
              <a:rPr sz="4400" dirty="0"/>
              <a:t>EN</a:t>
            </a:r>
            <a:r>
              <a:rPr sz="4400" spc="-5" dirty="0"/>
              <a:t> </a:t>
            </a:r>
            <a:r>
              <a:rPr sz="4400" spc="-10" dirty="0"/>
              <a:t>PERSONAS</a:t>
            </a:r>
            <a:r>
              <a:rPr sz="4400" spc="-35" dirty="0"/>
              <a:t> </a:t>
            </a:r>
            <a:r>
              <a:rPr sz="4400" spc="-85" dirty="0"/>
              <a:t>MAYORES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787140" y="1249680"/>
            <a:ext cx="1597660" cy="1597660"/>
            <a:chOff x="3787140" y="1249680"/>
            <a:chExt cx="1597660" cy="15976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7140" y="1249680"/>
              <a:ext cx="1597152" cy="15971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9352" y="1540764"/>
              <a:ext cx="1290827" cy="10485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9812" y="1269492"/>
              <a:ext cx="1511808" cy="151180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097782" y="1592326"/>
            <a:ext cx="975360" cy="82486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spc="-5" dirty="0">
                <a:latin typeface="Calibri"/>
                <a:cs typeface="Calibri"/>
              </a:rPr>
              <a:t>D</a:t>
            </a:r>
            <a:r>
              <a:rPr sz="1400" b="1" dirty="0">
                <a:latin typeface="Calibri"/>
                <a:cs typeface="Calibri"/>
              </a:rPr>
              <a:t>isminu</a:t>
            </a:r>
            <a:r>
              <a:rPr sz="1400" b="1" spc="-15" dirty="0">
                <a:latin typeface="Calibri"/>
                <a:cs typeface="Calibri"/>
              </a:rPr>
              <a:t>y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  pérdida de 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masa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muscular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199888" y="2424683"/>
            <a:ext cx="2021205" cy="1757680"/>
            <a:chOff x="5199888" y="2424683"/>
            <a:chExt cx="2021205" cy="175768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9888" y="2424683"/>
              <a:ext cx="499872" cy="533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1925" y="2444368"/>
              <a:ext cx="415544" cy="4484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3560" y="2584703"/>
              <a:ext cx="1597152" cy="15971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17692" y="2971800"/>
              <a:ext cx="1046988" cy="8549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6232" y="2604515"/>
              <a:ext cx="1511808" cy="15118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057391" y="3024886"/>
            <a:ext cx="730885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" marR="5080" algn="ctr">
              <a:lnSpc>
                <a:spcPct val="91500"/>
              </a:lnSpc>
              <a:spcBef>
                <a:spcPts val="245"/>
              </a:spcBef>
            </a:pPr>
            <a:r>
              <a:rPr sz="1400" b="1" dirty="0">
                <a:latin typeface="Calibri"/>
                <a:cs typeface="Calibri"/>
              </a:rPr>
              <a:t>Mejo</a:t>
            </a:r>
            <a:r>
              <a:rPr sz="1400" b="1" spc="-3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  densidad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ósea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22520" y="4744211"/>
            <a:ext cx="1597660" cy="1597660"/>
            <a:chOff x="4922520" y="4744211"/>
            <a:chExt cx="1597660" cy="159766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2520" y="4744211"/>
              <a:ext cx="1597152" cy="15971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9784" y="5131307"/>
              <a:ext cx="1223772" cy="8549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65192" y="4764023"/>
              <a:ext cx="1511808" cy="151180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651760" y="4171188"/>
            <a:ext cx="3708400" cy="2170430"/>
            <a:chOff x="2651760" y="4171188"/>
            <a:chExt cx="3708400" cy="2170430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89676" y="4171188"/>
              <a:ext cx="569976" cy="5151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32602" y="4190746"/>
              <a:ext cx="485013" cy="43014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60" y="4744212"/>
              <a:ext cx="1597152" cy="15971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22448" y="5131308"/>
              <a:ext cx="1292352" cy="8549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4432" y="4764024"/>
              <a:ext cx="1511808" cy="151180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268595" y="5185028"/>
            <a:ext cx="906144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065" marR="5080" indent="-1905" algn="ctr">
              <a:lnSpc>
                <a:spcPts val="1540"/>
              </a:lnSpc>
              <a:spcBef>
                <a:spcPts val="270"/>
              </a:spcBef>
            </a:pPr>
            <a:r>
              <a:rPr sz="1400" b="1" spc="-5" dirty="0">
                <a:latin typeface="Calibri"/>
                <a:cs typeface="Calibri"/>
              </a:rPr>
              <a:t>Mejora </a:t>
            </a:r>
            <a:r>
              <a:rPr sz="1400" b="1" dirty="0">
                <a:latin typeface="Calibri"/>
                <a:cs typeface="Calibri"/>
              </a:rPr>
              <a:t>la 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alin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ci</a:t>
            </a:r>
            <a:r>
              <a:rPr sz="1400" b="1" dirty="0">
                <a:latin typeface="Calibri"/>
                <a:cs typeface="Calibri"/>
              </a:rPr>
              <a:t>ón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  </a:t>
            </a:r>
            <a:r>
              <a:rPr sz="1400" b="1" spc="-5" dirty="0">
                <a:latin typeface="Calibri"/>
                <a:cs typeface="Calibri"/>
              </a:rPr>
              <a:t>postura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52544" y="5245608"/>
            <a:ext cx="487680" cy="594360"/>
            <a:chOff x="4352544" y="5245608"/>
            <a:chExt cx="487680" cy="594360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52544" y="5245608"/>
              <a:ext cx="487679" cy="5943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95216" y="5265420"/>
              <a:ext cx="402336" cy="509016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960877" y="5185028"/>
            <a:ext cx="97663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spc="-5" dirty="0">
                <a:latin typeface="Calibri"/>
                <a:cs typeface="Calibri"/>
              </a:rPr>
              <a:t>D</a:t>
            </a:r>
            <a:r>
              <a:rPr sz="1400" b="1" dirty="0">
                <a:latin typeface="Calibri"/>
                <a:cs typeface="Calibri"/>
              </a:rPr>
              <a:t>isminu</a:t>
            </a:r>
            <a:r>
              <a:rPr sz="1400" b="1" spc="-15" dirty="0">
                <a:latin typeface="Calibri"/>
                <a:cs typeface="Calibri"/>
              </a:rPr>
              <a:t>y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el  riesgo </a:t>
            </a:r>
            <a:r>
              <a:rPr sz="1400" b="1" dirty="0">
                <a:latin typeface="Calibri"/>
                <a:cs typeface="Calibri"/>
              </a:rPr>
              <a:t>de 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caídas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869948" y="2531364"/>
            <a:ext cx="1755775" cy="2235835"/>
            <a:chOff x="1869948" y="2531364"/>
            <a:chExt cx="1755775" cy="2235835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25496" y="4280916"/>
              <a:ext cx="571500" cy="4861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68676" y="4300093"/>
              <a:ext cx="485013" cy="40157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69948" y="2531364"/>
              <a:ext cx="1755648" cy="170535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8256" y="3168396"/>
              <a:ext cx="1400556" cy="46329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12620" y="2551176"/>
              <a:ext cx="1670304" cy="1620012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2186177" y="3220338"/>
            <a:ext cx="11245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Indep</a:t>
            </a:r>
            <a:r>
              <a:rPr sz="1400" b="1" spc="-5" dirty="0">
                <a:latin typeface="Calibri"/>
                <a:cs typeface="Calibri"/>
              </a:rPr>
              <a:t>en</a:t>
            </a:r>
            <a:r>
              <a:rPr sz="1400" b="1" dirty="0">
                <a:latin typeface="Calibri"/>
                <a:cs typeface="Calibri"/>
              </a:rPr>
              <a:t>d</a:t>
            </a:r>
            <a:r>
              <a:rPr sz="1400" b="1" spc="-5" dirty="0">
                <a:latin typeface="Calibri"/>
                <a:cs typeface="Calibri"/>
              </a:rPr>
              <a:t>en</a:t>
            </a:r>
            <a:r>
              <a:rPr sz="1400" b="1" dirty="0">
                <a:latin typeface="Calibri"/>
                <a:cs typeface="Calibri"/>
              </a:rPr>
              <a:t>cia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06140" y="2452116"/>
            <a:ext cx="474345" cy="523240"/>
            <a:chOff x="3406140" y="2452116"/>
            <a:chExt cx="474345" cy="523240"/>
          </a:xfrm>
        </p:grpSpPr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06140" y="2452116"/>
              <a:ext cx="473963" cy="52273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49447" y="2472182"/>
              <a:ext cx="387476" cy="4373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662178"/>
            <a:ext cx="7083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RECOMENDACIONES</a:t>
            </a:r>
            <a:r>
              <a:rPr spc="25" dirty="0"/>
              <a:t> </a:t>
            </a:r>
            <a:r>
              <a:rPr spc="-20" dirty="0"/>
              <a:t>SEGÚN</a:t>
            </a:r>
            <a:r>
              <a:rPr dirty="0"/>
              <a:t> </a:t>
            </a:r>
            <a:r>
              <a:rPr spc="-10" dirty="0"/>
              <a:t>OMS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6051" y="1580388"/>
            <a:ext cx="7696200" cy="4612005"/>
            <a:chOff x="416051" y="1580388"/>
            <a:chExt cx="7696200" cy="46120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747" y="1580388"/>
              <a:ext cx="7080504" cy="46116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4419" y="1600200"/>
              <a:ext cx="6995159" cy="4526280"/>
            </a:xfrm>
            <a:custGeom>
              <a:avLst/>
              <a:gdLst/>
              <a:ahLst/>
              <a:cxnLst/>
              <a:rect l="l" t="t" r="r" b="b"/>
              <a:pathLst>
                <a:path w="6995159" h="4526280">
                  <a:moveTo>
                    <a:pt x="4732020" y="0"/>
                  </a:moveTo>
                  <a:lnTo>
                    <a:pt x="4732020" y="1131570"/>
                  </a:lnTo>
                  <a:lnTo>
                    <a:pt x="0" y="1131570"/>
                  </a:lnTo>
                  <a:lnTo>
                    <a:pt x="0" y="3394710"/>
                  </a:lnTo>
                  <a:lnTo>
                    <a:pt x="4732020" y="3394710"/>
                  </a:lnTo>
                  <a:lnTo>
                    <a:pt x="4732020" y="4526280"/>
                  </a:lnTo>
                  <a:lnTo>
                    <a:pt x="6995159" y="2263140"/>
                  </a:lnTo>
                  <a:lnTo>
                    <a:pt x="4732020" y="0"/>
                  </a:lnTo>
                  <a:close/>
                </a:path>
              </a:pathLst>
            </a:custGeom>
            <a:solidFill>
              <a:srgbClr val="DEE7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51" y="2936748"/>
              <a:ext cx="1915668" cy="189890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1095" y="3674109"/>
            <a:ext cx="1465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1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-3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SERIES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48127" y="2936748"/>
            <a:ext cx="1915668" cy="189890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22777" y="3500754"/>
            <a:ext cx="1236980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8-10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REPS</a:t>
            </a:r>
            <a:r>
              <a:rPr sz="1600" b="1" spc="-10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35" dirty="0">
                <a:latin typeface="Arial"/>
                <a:cs typeface="Arial"/>
              </a:rPr>
              <a:t>PARTIR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1RM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80203" y="2936748"/>
            <a:ext cx="1915668" cy="189890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940934" y="3500754"/>
            <a:ext cx="1409065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-15240" algn="ctr">
              <a:lnSpc>
                <a:spcPts val="1660"/>
              </a:lnSpc>
              <a:spcBef>
                <a:spcPts val="365"/>
              </a:spcBef>
            </a:pPr>
            <a:r>
              <a:rPr sz="1600" b="1" spc="-10" dirty="0">
                <a:latin typeface="Arial"/>
                <a:cs typeface="Arial"/>
              </a:rPr>
              <a:t>INTENSIDAD </a:t>
            </a:r>
            <a:r>
              <a:rPr sz="1600" b="1" spc="-5" dirty="0">
                <a:latin typeface="Arial"/>
                <a:cs typeface="Arial"/>
              </a:rPr>
              <a:t> MODE</a:t>
            </a:r>
            <a:r>
              <a:rPr sz="1600" b="1" dirty="0">
                <a:latin typeface="Arial"/>
                <a:cs typeface="Arial"/>
              </a:rPr>
              <a:t>R</a:t>
            </a:r>
            <a:r>
              <a:rPr sz="1600" b="1" spc="-55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  VIGOROSA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12280" y="2936748"/>
            <a:ext cx="1915668" cy="189890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233666" y="3500754"/>
            <a:ext cx="1075055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2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VECES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X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SEMANA 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MÍNIMO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8952" y="468833"/>
            <a:ext cx="60839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RESISTENCIA</a:t>
            </a:r>
            <a:r>
              <a:rPr sz="4400" spc="-45" dirty="0"/>
              <a:t> </a:t>
            </a:r>
            <a:r>
              <a:rPr sz="4400" dirty="0"/>
              <a:t>A</a:t>
            </a:r>
            <a:r>
              <a:rPr sz="4400" spc="-20" dirty="0"/>
              <a:t> </a:t>
            </a:r>
            <a:r>
              <a:rPr sz="4400" dirty="0"/>
              <a:t>LA</a:t>
            </a:r>
            <a:r>
              <a:rPr sz="4400" spc="-40" dirty="0"/>
              <a:t> </a:t>
            </a:r>
            <a:r>
              <a:rPr sz="4400" spc="-5" dirty="0"/>
              <a:t>FUERZA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5428424" y="4759388"/>
            <a:ext cx="2593975" cy="1689100"/>
            <a:chOff x="5428424" y="4759388"/>
            <a:chExt cx="2593975" cy="1689100"/>
          </a:xfrm>
        </p:grpSpPr>
        <p:sp>
          <p:nvSpPr>
            <p:cNvPr id="4" name="object 4"/>
            <p:cNvSpPr/>
            <p:nvPr/>
          </p:nvSpPr>
          <p:spPr>
            <a:xfrm>
              <a:off x="5441441" y="4772406"/>
              <a:ext cx="2567940" cy="1663064"/>
            </a:xfrm>
            <a:custGeom>
              <a:avLst/>
              <a:gdLst/>
              <a:ahLst/>
              <a:cxnLst/>
              <a:rect l="l" t="t" r="r" b="b"/>
              <a:pathLst>
                <a:path w="2567940" h="1663064">
                  <a:moveTo>
                    <a:pt x="2401697" y="0"/>
                  </a:moveTo>
                  <a:lnTo>
                    <a:pt x="166243" y="0"/>
                  </a:lnTo>
                  <a:lnTo>
                    <a:pt x="122046" y="5937"/>
                  </a:lnTo>
                  <a:lnTo>
                    <a:pt x="82333" y="22695"/>
                  </a:lnTo>
                  <a:lnTo>
                    <a:pt x="48688" y="48688"/>
                  </a:lnTo>
                  <a:lnTo>
                    <a:pt x="22695" y="82333"/>
                  </a:lnTo>
                  <a:lnTo>
                    <a:pt x="5937" y="122046"/>
                  </a:lnTo>
                  <a:lnTo>
                    <a:pt x="0" y="166243"/>
                  </a:lnTo>
                  <a:lnTo>
                    <a:pt x="0" y="1496415"/>
                  </a:lnTo>
                  <a:lnTo>
                    <a:pt x="5937" y="1540618"/>
                  </a:lnTo>
                  <a:lnTo>
                    <a:pt x="22695" y="1580337"/>
                  </a:lnTo>
                  <a:lnTo>
                    <a:pt x="48688" y="1613987"/>
                  </a:lnTo>
                  <a:lnTo>
                    <a:pt x="82333" y="1639984"/>
                  </a:lnTo>
                  <a:lnTo>
                    <a:pt x="122046" y="1656745"/>
                  </a:lnTo>
                  <a:lnTo>
                    <a:pt x="166243" y="1662684"/>
                  </a:lnTo>
                  <a:lnTo>
                    <a:pt x="2401697" y="1662684"/>
                  </a:lnTo>
                  <a:lnTo>
                    <a:pt x="2445893" y="1656745"/>
                  </a:lnTo>
                  <a:lnTo>
                    <a:pt x="2485606" y="1639984"/>
                  </a:lnTo>
                  <a:lnTo>
                    <a:pt x="2519251" y="1613987"/>
                  </a:lnTo>
                  <a:lnTo>
                    <a:pt x="2545244" y="1580337"/>
                  </a:lnTo>
                  <a:lnTo>
                    <a:pt x="2562002" y="1540618"/>
                  </a:lnTo>
                  <a:lnTo>
                    <a:pt x="2567940" y="1496415"/>
                  </a:lnTo>
                  <a:lnTo>
                    <a:pt x="2567940" y="166243"/>
                  </a:lnTo>
                  <a:lnTo>
                    <a:pt x="2562002" y="122046"/>
                  </a:lnTo>
                  <a:lnTo>
                    <a:pt x="2545244" y="82333"/>
                  </a:lnTo>
                  <a:lnTo>
                    <a:pt x="2519251" y="48688"/>
                  </a:lnTo>
                  <a:lnTo>
                    <a:pt x="2485606" y="22695"/>
                  </a:lnTo>
                  <a:lnTo>
                    <a:pt x="2445893" y="5937"/>
                  </a:lnTo>
                  <a:lnTo>
                    <a:pt x="240169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41441" y="4772406"/>
              <a:ext cx="2567940" cy="1663064"/>
            </a:xfrm>
            <a:custGeom>
              <a:avLst/>
              <a:gdLst/>
              <a:ahLst/>
              <a:cxnLst/>
              <a:rect l="l" t="t" r="r" b="b"/>
              <a:pathLst>
                <a:path w="2567940" h="1663064">
                  <a:moveTo>
                    <a:pt x="0" y="166243"/>
                  </a:moveTo>
                  <a:lnTo>
                    <a:pt x="5937" y="122046"/>
                  </a:lnTo>
                  <a:lnTo>
                    <a:pt x="22695" y="82333"/>
                  </a:lnTo>
                  <a:lnTo>
                    <a:pt x="48688" y="48688"/>
                  </a:lnTo>
                  <a:lnTo>
                    <a:pt x="82333" y="22695"/>
                  </a:lnTo>
                  <a:lnTo>
                    <a:pt x="122046" y="5937"/>
                  </a:lnTo>
                  <a:lnTo>
                    <a:pt x="166243" y="0"/>
                  </a:lnTo>
                  <a:lnTo>
                    <a:pt x="2401697" y="0"/>
                  </a:lnTo>
                  <a:lnTo>
                    <a:pt x="2445893" y="5937"/>
                  </a:lnTo>
                  <a:lnTo>
                    <a:pt x="2485606" y="22695"/>
                  </a:lnTo>
                  <a:lnTo>
                    <a:pt x="2519251" y="48688"/>
                  </a:lnTo>
                  <a:lnTo>
                    <a:pt x="2545244" y="82333"/>
                  </a:lnTo>
                  <a:lnTo>
                    <a:pt x="2562002" y="122046"/>
                  </a:lnTo>
                  <a:lnTo>
                    <a:pt x="2567940" y="166243"/>
                  </a:lnTo>
                  <a:lnTo>
                    <a:pt x="2567940" y="1496415"/>
                  </a:lnTo>
                  <a:lnTo>
                    <a:pt x="2562002" y="1540618"/>
                  </a:lnTo>
                  <a:lnTo>
                    <a:pt x="2545244" y="1580337"/>
                  </a:lnTo>
                  <a:lnTo>
                    <a:pt x="2519251" y="1613987"/>
                  </a:lnTo>
                  <a:lnTo>
                    <a:pt x="2485606" y="1639984"/>
                  </a:lnTo>
                  <a:lnTo>
                    <a:pt x="2445893" y="1656745"/>
                  </a:lnTo>
                  <a:lnTo>
                    <a:pt x="2401697" y="1662684"/>
                  </a:lnTo>
                  <a:lnTo>
                    <a:pt x="166243" y="1662684"/>
                  </a:lnTo>
                  <a:lnTo>
                    <a:pt x="122046" y="1656745"/>
                  </a:lnTo>
                  <a:lnTo>
                    <a:pt x="82333" y="1639984"/>
                  </a:lnTo>
                  <a:lnTo>
                    <a:pt x="48688" y="1613987"/>
                  </a:lnTo>
                  <a:lnTo>
                    <a:pt x="22695" y="1580337"/>
                  </a:lnTo>
                  <a:lnTo>
                    <a:pt x="5937" y="1540618"/>
                  </a:lnTo>
                  <a:lnTo>
                    <a:pt x="0" y="1496415"/>
                  </a:lnTo>
                  <a:lnTo>
                    <a:pt x="0" y="166243"/>
                  </a:lnTo>
                  <a:close/>
                </a:path>
              </a:pathLst>
            </a:custGeom>
            <a:ln w="25908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96659" y="5239892"/>
            <a:ext cx="1336675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1835"/>
              </a:lnSpc>
              <a:spcBef>
                <a:spcPts val="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1:1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2:2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spc="3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4:4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b="1" spc="-5" dirty="0">
                <a:latin typeface="Calibri"/>
                <a:cs typeface="Calibri"/>
              </a:rPr>
              <a:t>3:1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42580" y="4844732"/>
            <a:ext cx="2388235" cy="1519555"/>
            <a:chOff x="1342580" y="4844732"/>
            <a:chExt cx="2388235" cy="1519555"/>
          </a:xfrm>
        </p:grpSpPr>
        <p:sp>
          <p:nvSpPr>
            <p:cNvPr id="8" name="object 8"/>
            <p:cNvSpPr/>
            <p:nvPr/>
          </p:nvSpPr>
          <p:spPr>
            <a:xfrm>
              <a:off x="1355597" y="4857750"/>
              <a:ext cx="2362200" cy="1493520"/>
            </a:xfrm>
            <a:custGeom>
              <a:avLst/>
              <a:gdLst/>
              <a:ahLst/>
              <a:cxnLst/>
              <a:rect l="l" t="t" r="r" b="b"/>
              <a:pathLst>
                <a:path w="2362200" h="1493520">
                  <a:moveTo>
                    <a:pt x="2212848" y="0"/>
                  </a:moveTo>
                  <a:lnTo>
                    <a:pt x="149352" y="0"/>
                  </a:lnTo>
                  <a:lnTo>
                    <a:pt x="102168" y="7619"/>
                  </a:lnTo>
                  <a:lnTo>
                    <a:pt x="61173" y="28834"/>
                  </a:lnTo>
                  <a:lnTo>
                    <a:pt x="28834" y="61173"/>
                  </a:lnTo>
                  <a:lnTo>
                    <a:pt x="7619" y="102168"/>
                  </a:lnTo>
                  <a:lnTo>
                    <a:pt x="0" y="149351"/>
                  </a:lnTo>
                  <a:lnTo>
                    <a:pt x="0" y="1344168"/>
                  </a:lnTo>
                  <a:lnTo>
                    <a:pt x="7620" y="1391375"/>
                  </a:lnTo>
                  <a:lnTo>
                    <a:pt x="28834" y="1432374"/>
                  </a:lnTo>
                  <a:lnTo>
                    <a:pt x="61173" y="1464704"/>
                  </a:lnTo>
                  <a:lnTo>
                    <a:pt x="102168" y="1485906"/>
                  </a:lnTo>
                  <a:lnTo>
                    <a:pt x="149352" y="1493520"/>
                  </a:lnTo>
                  <a:lnTo>
                    <a:pt x="2212848" y="1493520"/>
                  </a:lnTo>
                  <a:lnTo>
                    <a:pt x="2260031" y="1485906"/>
                  </a:lnTo>
                  <a:lnTo>
                    <a:pt x="2301026" y="1464704"/>
                  </a:lnTo>
                  <a:lnTo>
                    <a:pt x="2333365" y="1432374"/>
                  </a:lnTo>
                  <a:lnTo>
                    <a:pt x="2354579" y="1391375"/>
                  </a:lnTo>
                  <a:lnTo>
                    <a:pt x="2362200" y="1344168"/>
                  </a:lnTo>
                  <a:lnTo>
                    <a:pt x="2362200" y="149351"/>
                  </a:lnTo>
                  <a:lnTo>
                    <a:pt x="2354579" y="102168"/>
                  </a:lnTo>
                  <a:lnTo>
                    <a:pt x="2333365" y="61173"/>
                  </a:lnTo>
                  <a:lnTo>
                    <a:pt x="2301026" y="28834"/>
                  </a:lnTo>
                  <a:lnTo>
                    <a:pt x="2260031" y="7619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55597" y="4857750"/>
              <a:ext cx="2362200" cy="1493520"/>
            </a:xfrm>
            <a:custGeom>
              <a:avLst/>
              <a:gdLst/>
              <a:ahLst/>
              <a:cxnLst/>
              <a:rect l="l" t="t" r="r" b="b"/>
              <a:pathLst>
                <a:path w="2362200" h="1493520">
                  <a:moveTo>
                    <a:pt x="0" y="149351"/>
                  </a:moveTo>
                  <a:lnTo>
                    <a:pt x="7619" y="102168"/>
                  </a:lnTo>
                  <a:lnTo>
                    <a:pt x="28834" y="61173"/>
                  </a:lnTo>
                  <a:lnTo>
                    <a:pt x="61173" y="28834"/>
                  </a:lnTo>
                  <a:lnTo>
                    <a:pt x="102168" y="7619"/>
                  </a:lnTo>
                  <a:lnTo>
                    <a:pt x="149352" y="0"/>
                  </a:lnTo>
                  <a:lnTo>
                    <a:pt x="2212848" y="0"/>
                  </a:lnTo>
                  <a:lnTo>
                    <a:pt x="2260031" y="7619"/>
                  </a:lnTo>
                  <a:lnTo>
                    <a:pt x="2301026" y="28834"/>
                  </a:lnTo>
                  <a:lnTo>
                    <a:pt x="2333365" y="61173"/>
                  </a:lnTo>
                  <a:lnTo>
                    <a:pt x="2354579" y="102168"/>
                  </a:lnTo>
                  <a:lnTo>
                    <a:pt x="2362200" y="149351"/>
                  </a:lnTo>
                  <a:lnTo>
                    <a:pt x="2362200" y="1344168"/>
                  </a:lnTo>
                  <a:lnTo>
                    <a:pt x="2354579" y="1391375"/>
                  </a:lnTo>
                  <a:lnTo>
                    <a:pt x="2333365" y="1432374"/>
                  </a:lnTo>
                  <a:lnTo>
                    <a:pt x="2301026" y="1464704"/>
                  </a:lnTo>
                  <a:lnTo>
                    <a:pt x="2260031" y="1485906"/>
                  </a:lnTo>
                  <a:lnTo>
                    <a:pt x="2212848" y="1493520"/>
                  </a:lnTo>
                  <a:lnTo>
                    <a:pt x="149352" y="1493520"/>
                  </a:lnTo>
                  <a:lnTo>
                    <a:pt x="102168" y="1485906"/>
                  </a:lnTo>
                  <a:lnTo>
                    <a:pt x="61173" y="1464704"/>
                  </a:lnTo>
                  <a:lnTo>
                    <a:pt x="28834" y="1432374"/>
                  </a:lnTo>
                  <a:lnTo>
                    <a:pt x="7620" y="1391375"/>
                  </a:lnTo>
                  <a:lnTo>
                    <a:pt x="0" y="1344168"/>
                  </a:lnTo>
                  <a:lnTo>
                    <a:pt x="0" y="149351"/>
                  </a:lnTo>
                  <a:close/>
                </a:path>
              </a:pathLst>
            </a:custGeom>
            <a:ln w="25908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35988" y="5278627"/>
            <a:ext cx="1463675" cy="97472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785" marR="74295" indent="-172720">
              <a:lnSpc>
                <a:spcPts val="1750"/>
              </a:lnSpc>
              <a:spcBef>
                <a:spcPts val="2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30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seg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–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min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entre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series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ts val="1750"/>
              </a:lnSpc>
              <a:spcBef>
                <a:spcPts val="30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1 – 2 </a:t>
            </a:r>
            <a:r>
              <a:rPr sz="1600" b="1" spc="-10" dirty="0">
                <a:latin typeface="Calibri"/>
                <a:cs typeface="Calibri"/>
              </a:rPr>
              <a:t>min </a:t>
            </a:r>
            <a:r>
              <a:rPr sz="1600" b="1" spc="-15" dirty="0">
                <a:latin typeface="Calibri"/>
                <a:cs typeface="Calibri"/>
              </a:rPr>
              <a:t>entre </a:t>
            </a:r>
            <a:r>
              <a:rPr sz="1600" b="1" spc="-35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ejercicios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40472" y="1225232"/>
            <a:ext cx="6782434" cy="1690370"/>
            <a:chOff x="1240472" y="1225232"/>
            <a:chExt cx="6782434" cy="1690370"/>
          </a:xfrm>
        </p:grpSpPr>
        <p:sp>
          <p:nvSpPr>
            <p:cNvPr id="12" name="object 12"/>
            <p:cNvSpPr/>
            <p:nvPr/>
          </p:nvSpPr>
          <p:spPr>
            <a:xfrm>
              <a:off x="5441442" y="1238249"/>
              <a:ext cx="2567940" cy="1664335"/>
            </a:xfrm>
            <a:custGeom>
              <a:avLst/>
              <a:gdLst/>
              <a:ahLst/>
              <a:cxnLst/>
              <a:rect l="l" t="t" r="r" b="b"/>
              <a:pathLst>
                <a:path w="2567940" h="1664335">
                  <a:moveTo>
                    <a:pt x="2401569" y="0"/>
                  </a:moveTo>
                  <a:lnTo>
                    <a:pt x="166370" y="0"/>
                  </a:lnTo>
                  <a:lnTo>
                    <a:pt x="122164" y="5947"/>
                  </a:lnTo>
                  <a:lnTo>
                    <a:pt x="82427" y="22728"/>
                  </a:lnTo>
                  <a:lnTo>
                    <a:pt x="48752" y="48752"/>
                  </a:lnTo>
                  <a:lnTo>
                    <a:pt x="22728" y="82427"/>
                  </a:lnTo>
                  <a:lnTo>
                    <a:pt x="5947" y="122164"/>
                  </a:lnTo>
                  <a:lnTo>
                    <a:pt x="0" y="166370"/>
                  </a:lnTo>
                  <a:lnTo>
                    <a:pt x="0" y="1497838"/>
                  </a:lnTo>
                  <a:lnTo>
                    <a:pt x="5947" y="1542043"/>
                  </a:lnTo>
                  <a:lnTo>
                    <a:pt x="22728" y="1581780"/>
                  </a:lnTo>
                  <a:lnTo>
                    <a:pt x="48752" y="1615455"/>
                  </a:lnTo>
                  <a:lnTo>
                    <a:pt x="82427" y="1641479"/>
                  </a:lnTo>
                  <a:lnTo>
                    <a:pt x="122164" y="1658260"/>
                  </a:lnTo>
                  <a:lnTo>
                    <a:pt x="166370" y="1664208"/>
                  </a:lnTo>
                  <a:lnTo>
                    <a:pt x="2401569" y="1664208"/>
                  </a:lnTo>
                  <a:lnTo>
                    <a:pt x="2445775" y="1658260"/>
                  </a:lnTo>
                  <a:lnTo>
                    <a:pt x="2485512" y="1641479"/>
                  </a:lnTo>
                  <a:lnTo>
                    <a:pt x="2519187" y="1615455"/>
                  </a:lnTo>
                  <a:lnTo>
                    <a:pt x="2545211" y="1581780"/>
                  </a:lnTo>
                  <a:lnTo>
                    <a:pt x="2561992" y="1542043"/>
                  </a:lnTo>
                  <a:lnTo>
                    <a:pt x="2567940" y="1497838"/>
                  </a:lnTo>
                  <a:lnTo>
                    <a:pt x="2567940" y="166370"/>
                  </a:lnTo>
                  <a:lnTo>
                    <a:pt x="2561992" y="122164"/>
                  </a:lnTo>
                  <a:lnTo>
                    <a:pt x="2545211" y="82427"/>
                  </a:lnTo>
                  <a:lnTo>
                    <a:pt x="2519187" y="48752"/>
                  </a:lnTo>
                  <a:lnTo>
                    <a:pt x="2485512" y="22728"/>
                  </a:lnTo>
                  <a:lnTo>
                    <a:pt x="2445775" y="5947"/>
                  </a:lnTo>
                  <a:lnTo>
                    <a:pt x="240156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41442" y="1238249"/>
              <a:ext cx="2567940" cy="1664335"/>
            </a:xfrm>
            <a:custGeom>
              <a:avLst/>
              <a:gdLst/>
              <a:ahLst/>
              <a:cxnLst/>
              <a:rect l="l" t="t" r="r" b="b"/>
              <a:pathLst>
                <a:path w="2567940" h="1664335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70" y="0"/>
                  </a:lnTo>
                  <a:lnTo>
                    <a:pt x="2401569" y="0"/>
                  </a:lnTo>
                  <a:lnTo>
                    <a:pt x="2445775" y="5947"/>
                  </a:lnTo>
                  <a:lnTo>
                    <a:pt x="2485512" y="22728"/>
                  </a:lnTo>
                  <a:lnTo>
                    <a:pt x="2519187" y="48752"/>
                  </a:lnTo>
                  <a:lnTo>
                    <a:pt x="2545211" y="82427"/>
                  </a:lnTo>
                  <a:lnTo>
                    <a:pt x="2561992" y="122164"/>
                  </a:lnTo>
                  <a:lnTo>
                    <a:pt x="2567940" y="166370"/>
                  </a:lnTo>
                  <a:lnTo>
                    <a:pt x="2567940" y="1497838"/>
                  </a:lnTo>
                  <a:lnTo>
                    <a:pt x="2561992" y="1542043"/>
                  </a:lnTo>
                  <a:lnTo>
                    <a:pt x="2545211" y="1581780"/>
                  </a:lnTo>
                  <a:lnTo>
                    <a:pt x="2519187" y="1615455"/>
                  </a:lnTo>
                  <a:lnTo>
                    <a:pt x="2485512" y="1641479"/>
                  </a:lnTo>
                  <a:lnTo>
                    <a:pt x="2445775" y="1658260"/>
                  </a:lnTo>
                  <a:lnTo>
                    <a:pt x="2401569" y="1664208"/>
                  </a:lnTo>
                  <a:lnTo>
                    <a:pt x="166370" y="1664208"/>
                  </a:lnTo>
                  <a:lnTo>
                    <a:pt x="122164" y="1658260"/>
                  </a:lnTo>
                  <a:lnTo>
                    <a:pt x="82427" y="1641479"/>
                  </a:lnTo>
                  <a:lnTo>
                    <a:pt x="48752" y="1615455"/>
                  </a:lnTo>
                  <a:lnTo>
                    <a:pt x="22728" y="1581780"/>
                  </a:lnTo>
                  <a:lnTo>
                    <a:pt x="5947" y="1542043"/>
                  </a:lnTo>
                  <a:lnTo>
                    <a:pt x="0" y="1497838"/>
                  </a:lnTo>
                  <a:lnTo>
                    <a:pt x="0" y="166370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53490" y="1238249"/>
              <a:ext cx="2566670" cy="1664335"/>
            </a:xfrm>
            <a:custGeom>
              <a:avLst/>
              <a:gdLst/>
              <a:ahLst/>
              <a:cxnLst/>
              <a:rect l="l" t="t" r="r" b="b"/>
              <a:pathLst>
                <a:path w="2566670" h="1664335">
                  <a:moveTo>
                    <a:pt x="2400046" y="0"/>
                  </a:moveTo>
                  <a:lnTo>
                    <a:pt x="166369" y="0"/>
                  </a:lnTo>
                  <a:lnTo>
                    <a:pt x="122164" y="5947"/>
                  </a:lnTo>
                  <a:lnTo>
                    <a:pt x="82427" y="22728"/>
                  </a:lnTo>
                  <a:lnTo>
                    <a:pt x="48752" y="48752"/>
                  </a:lnTo>
                  <a:lnTo>
                    <a:pt x="22728" y="82427"/>
                  </a:lnTo>
                  <a:lnTo>
                    <a:pt x="5947" y="122164"/>
                  </a:lnTo>
                  <a:lnTo>
                    <a:pt x="0" y="166370"/>
                  </a:lnTo>
                  <a:lnTo>
                    <a:pt x="0" y="1497838"/>
                  </a:lnTo>
                  <a:lnTo>
                    <a:pt x="5947" y="1542043"/>
                  </a:lnTo>
                  <a:lnTo>
                    <a:pt x="22728" y="1581780"/>
                  </a:lnTo>
                  <a:lnTo>
                    <a:pt x="48752" y="1615455"/>
                  </a:lnTo>
                  <a:lnTo>
                    <a:pt x="82427" y="1641479"/>
                  </a:lnTo>
                  <a:lnTo>
                    <a:pt x="122164" y="1658260"/>
                  </a:lnTo>
                  <a:lnTo>
                    <a:pt x="166369" y="1664208"/>
                  </a:lnTo>
                  <a:lnTo>
                    <a:pt x="2400046" y="1664208"/>
                  </a:lnTo>
                  <a:lnTo>
                    <a:pt x="2444251" y="1658260"/>
                  </a:lnTo>
                  <a:lnTo>
                    <a:pt x="2483988" y="1641479"/>
                  </a:lnTo>
                  <a:lnTo>
                    <a:pt x="2517663" y="1615455"/>
                  </a:lnTo>
                  <a:lnTo>
                    <a:pt x="2543687" y="1581780"/>
                  </a:lnTo>
                  <a:lnTo>
                    <a:pt x="2560468" y="1542043"/>
                  </a:lnTo>
                  <a:lnTo>
                    <a:pt x="2566416" y="1497838"/>
                  </a:lnTo>
                  <a:lnTo>
                    <a:pt x="2566416" y="166370"/>
                  </a:lnTo>
                  <a:lnTo>
                    <a:pt x="2560468" y="122164"/>
                  </a:lnTo>
                  <a:lnTo>
                    <a:pt x="2543687" y="82427"/>
                  </a:lnTo>
                  <a:lnTo>
                    <a:pt x="2517663" y="48752"/>
                  </a:lnTo>
                  <a:lnTo>
                    <a:pt x="2483988" y="22728"/>
                  </a:lnTo>
                  <a:lnTo>
                    <a:pt x="2444251" y="5947"/>
                  </a:lnTo>
                  <a:lnTo>
                    <a:pt x="24000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3490" y="1238249"/>
              <a:ext cx="2566670" cy="1664335"/>
            </a:xfrm>
            <a:custGeom>
              <a:avLst/>
              <a:gdLst/>
              <a:ahLst/>
              <a:cxnLst/>
              <a:rect l="l" t="t" r="r" b="b"/>
              <a:pathLst>
                <a:path w="2566670" h="1664335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2400046" y="0"/>
                  </a:lnTo>
                  <a:lnTo>
                    <a:pt x="2444251" y="5947"/>
                  </a:lnTo>
                  <a:lnTo>
                    <a:pt x="2483988" y="22728"/>
                  </a:lnTo>
                  <a:lnTo>
                    <a:pt x="2517663" y="48752"/>
                  </a:lnTo>
                  <a:lnTo>
                    <a:pt x="2543687" y="82427"/>
                  </a:lnTo>
                  <a:lnTo>
                    <a:pt x="2560468" y="122164"/>
                  </a:lnTo>
                  <a:lnTo>
                    <a:pt x="2566416" y="166370"/>
                  </a:lnTo>
                  <a:lnTo>
                    <a:pt x="2566416" y="1497838"/>
                  </a:lnTo>
                  <a:lnTo>
                    <a:pt x="2560468" y="1542043"/>
                  </a:lnTo>
                  <a:lnTo>
                    <a:pt x="2543687" y="1581780"/>
                  </a:lnTo>
                  <a:lnTo>
                    <a:pt x="2517663" y="1615455"/>
                  </a:lnTo>
                  <a:lnTo>
                    <a:pt x="2483988" y="1641479"/>
                  </a:lnTo>
                  <a:lnTo>
                    <a:pt x="2444251" y="1658260"/>
                  </a:lnTo>
                  <a:lnTo>
                    <a:pt x="2400046" y="1664208"/>
                  </a:lnTo>
                  <a:lnTo>
                    <a:pt x="166369" y="1664208"/>
                  </a:lnTo>
                  <a:lnTo>
                    <a:pt x="122164" y="1658260"/>
                  </a:lnTo>
                  <a:lnTo>
                    <a:pt x="82427" y="1641479"/>
                  </a:lnTo>
                  <a:lnTo>
                    <a:pt x="48752" y="1615455"/>
                  </a:lnTo>
                  <a:lnTo>
                    <a:pt x="22728" y="1581780"/>
                  </a:lnTo>
                  <a:lnTo>
                    <a:pt x="5947" y="1542043"/>
                  </a:lnTo>
                  <a:lnTo>
                    <a:pt x="0" y="1497838"/>
                  </a:lnTo>
                  <a:lnTo>
                    <a:pt x="0" y="166370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337563" y="1289380"/>
            <a:ext cx="5721350" cy="492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  <a:tabLst>
                <a:tab pos="4971415" algn="l"/>
              </a:tabLst>
            </a:pPr>
            <a:r>
              <a:rPr sz="1600" spc="-5" dirty="0">
                <a:latin typeface="Calibri"/>
                <a:cs typeface="Calibri"/>
              </a:rPr>
              <a:t>•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1-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3</a:t>
            </a:r>
            <a:r>
              <a:rPr sz="1600" b="1" spc="36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por	</a:t>
            </a:r>
            <a:r>
              <a:rPr sz="1600" spc="-5" dirty="0">
                <a:latin typeface="Calibri"/>
                <a:cs typeface="Calibri"/>
              </a:rPr>
              <a:t>•</a:t>
            </a:r>
            <a:r>
              <a:rPr sz="1600" spc="16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12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-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30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b="1" spc="-10" dirty="0">
                <a:latin typeface="Calibri"/>
                <a:cs typeface="Calibri"/>
              </a:rPr>
              <a:t>ejercicio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316416" y="1522412"/>
            <a:ext cx="2275840" cy="2275840"/>
            <a:chOff x="2316416" y="1522412"/>
            <a:chExt cx="2275840" cy="2275840"/>
          </a:xfrm>
        </p:grpSpPr>
        <p:sp>
          <p:nvSpPr>
            <p:cNvPr id="18" name="object 18"/>
            <p:cNvSpPr/>
            <p:nvPr/>
          </p:nvSpPr>
          <p:spPr>
            <a:xfrm>
              <a:off x="2329434" y="1535429"/>
              <a:ext cx="2249805" cy="2249805"/>
            </a:xfrm>
            <a:custGeom>
              <a:avLst/>
              <a:gdLst/>
              <a:ahLst/>
              <a:cxnLst/>
              <a:rect l="l" t="t" r="r" b="b"/>
              <a:pathLst>
                <a:path w="2249804" h="2249804">
                  <a:moveTo>
                    <a:pt x="2249424" y="0"/>
                  </a:moveTo>
                  <a:lnTo>
                    <a:pt x="2201142" y="507"/>
                  </a:lnTo>
                  <a:lnTo>
                    <a:pt x="2153109" y="2024"/>
                  </a:lnTo>
                  <a:lnTo>
                    <a:pt x="2105335" y="4540"/>
                  </a:lnTo>
                  <a:lnTo>
                    <a:pt x="2057828" y="8045"/>
                  </a:lnTo>
                  <a:lnTo>
                    <a:pt x="2010601" y="12528"/>
                  </a:lnTo>
                  <a:lnTo>
                    <a:pt x="1963662" y="17979"/>
                  </a:lnTo>
                  <a:lnTo>
                    <a:pt x="1917022" y="24389"/>
                  </a:lnTo>
                  <a:lnTo>
                    <a:pt x="1870691" y="31747"/>
                  </a:lnTo>
                  <a:lnTo>
                    <a:pt x="1824679" y="40043"/>
                  </a:lnTo>
                  <a:lnTo>
                    <a:pt x="1778997" y="49267"/>
                  </a:lnTo>
                  <a:lnTo>
                    <a:pt x="1733654" y="59409"/>
                  </a:lnTo>
                  <a:lnTo>
                    <a:pt x="1688661" y="70458"/>
                  </a:lnTo>
                  <a:lnTo>
                    <a:pt x="1644027" y="82405"/>
                  </a:lnTo>
                  <a:lnTo>
                    <a:pt x="1599763" y="95239"/>
                  </a:lnTo>
                  <a:lnTo>
                    <a:pt x="1555880" y="108950"/>
                  </a:lnTo>
                  <a:lnTo>
                    <a:pt x="1512386" y="123528"/>
                  </a:lnTo>
                  <a:lnTo>
                    <a:pt x="1469293" y="138963"/>
                  </a:lnTo>
                  <a:lnTo>
                    <a:pt x="1426610" y="155244"/>
                  </a:lnTo>
                  <a:lnTo>
                    <a:pt x="1384348" y="172363"/>
                  </a:lnTo>
                  <a:lnTo>
                    <a:pt x="1342517" y="190307"/>
                  </a:lnTo>
                  <a:lnTo>
                    <a:pt x="1301127" y="209068"/>
                  </a:lnTo>
                  <a:lnTo>
                    <a:pt x="1260188" y="228635"/>
                  </a:lnTo>
                  <a:lnTo>
                    <a:pt x="1219709" y="248998"/>
                  </a:lnTo>
                  <a:lnTo>
                    <a:pt x="1179703" y="270147"/>
                  </a:lnTo>
                  <a:lnTo>
                    <a:pt x="1140178" y="292071"/>
                  </a:lnTo>
                  <a:lnTo>
                    <a:pt x="1101144" y="314762"/>
                  </a:lnTo>
                  <a:lnTo>
                    <a:pt x="1062612" y="338207"/>
                  </a:lnTo>
                  <a:lnTo>
                    <a:pt x="1024592" y="362398"/>
                  </a:lnTo>
                  <a:lnTo>
                    <a:pt x="987095" y="387324"/>
                  </a:lnTo>
                  <a:lnTo>
                    <a:pt x="950129" y="412974"/>
                  </a:lnTo>
                  <a:lnTo>
                    <a:pt x="913706" y="439340"/>
                  </a:lnTo>
                  <a:lnTo>
                    <a:pt x="877835" y="466410"/>
                  </a:lnTo>
                  <a:lnTo>
                    <a:pt x="842527" y="494175"/>
                  </a:lnTo>
                  <a:lnTo>
                    <a:pt x="807792" y="522625"/>
                  </a:lnTo>
                  <a:lnTo>
                    <a:pt x="773640" y="551748"/>
                  </a:lnTo>
                  <a:lnTo>
                    <a:pt x="740080" y="581536"/>
                  </a:lnTo>
                  <a:lnTo>
                    <a:pt x="707124" y="611977"/>
                  </a:lnTo>
                  <a:lnTo>
                    <a:pt x="674782" y="643063"/>
                  </a:lnTo>
                  <a:lnTo>
                    <a:pt x="643063" y="674782"/>
                  </a:lnTo>
                  <a:lnTo>
                    <a:pt x="611977" y="707124"/>
                  </a:lnTo>
                  <a:lnTo>
                    <a:pt x="581536" y="740080"/>
                  </a:lnTo>
                  <a:lnTo>
                    <a:pt x="551748" y="773640"/>
                  </a:lnTo>
                  <a:lnTo>
                    <a:pt x="522625" y="807792"/>
                  </a:lnTo>
                  <a:lnTo>
                    <a:pt x="494175" y="842527"/>
                  </a:lnTo>
                  <a:lnTo>
                    <a:pt x="466410" y="877835"/>
                  </a:lnTo>
                  <a:lnTo>
                    <a:pt x="439340" y="913706"/>
                  </a:lnTo>
                  <a:lnTo>
                    <a:pt x="412974" y="950129"/>
                  </a:lnTo>
                  <a:lnTo>
                    <a:pt x="387324" y="987095"/>
                  </a:lnTo>
                  <a:lnTo>
                    <a:pt x="362398" y="1024592"/>
                  </a:lnTo>
                  <a:lnTo>
                    <a:pt x="338207" y="1062612"/>
                  </a:lnTo>
                  <a:lnTo>
                    <a:pt x="314762" y="1101144"/>
                  </a:lnTo>
                  <a:lnTo>
                    <a:pt x="292071" y="1140178"/>
                  </a:lnTo>
                  <a:lnTo>
                    <a:pt x="270147" y="1179703"/>
                  </a:lnTo>
                  <a:lnTo>
                    <a:pt x="248998" y="1219709"/>
                  </a:lnTo>
                  <a:lnTo>
                    <a:pt x="228635" y="1260188"/>
                  </a:lnTo>
                  <a:lnTo>
                    <a:pt x="209068" y="1301127"/>
                  </a:lnTo>
                  <a:lnTo>
                    <a:pt x="190307" y="1342517"/>
                  </a:lnTo>
                  <a:lnTo>
                    <a:pt x="172363" y="1384348"/>
                  </a:lnTo>
                  <a:lnTo>
                    <a:pt x="155244" y="1426610"/>
                  </a:lnTo>
                  <a:lnTo>
                    <a:pt x="138963" y="1469293"/>
                  </a:lnTo>
                  <a:lnTo>
                    <a:pt x="123528" y="1512386"/>
                  </a:lnTo>
                  <a:lnTo>
                    <a:pt x="108950" y="1555880"/>
                  </a:lnTo>
                  <a:lnTo>
                    <a:pt x="95239" y="1599763"/>
                  </a:lnTo>
                  <a:lnTo>
                    <a:pt x="82405" y="1644027"/>
                  </a:lnTo>
                  <a:lnTo>
                    <a:pt x="70458" y="1688661"/>
                  </a:lnTo>
                  <a:lnTo>
                    <a:pt x="59409" y="1733654"/>
                  </a:lnTo>
                  <a:lnTo>
                    <a:pt x="49267" y="1778997"/>
                  </a:lnTo>
                  <a:lnTo>
                    <a:pt x="40043" y="1824679"/>
                  </a:lnTo>
                  <a:lnTo>
                    <a:pt x="31747" y="1870691"/>
                  </a:lnTo>
                  <a:lnTo>
                    <a:pt x="24389" y="1917022"/>
                  </a:lnTo>
                  <a:lnTo>
                    <a:pt x="17979" y="1963662"/>
                  </a:lnTo>
                  <a:lnTo>
                    <a:pt x="12528" y="2010601"/>
                  </a:lnTo>
                  <a:lnTo>
                    <a:pt x="8045" y="2057828"/>
                  </a:lnTo>
                  <a:lnTo>
                    <a:pt x="4540" y="2105335"/>
                  </a:lnTo>
                  <a:lnTo>
                    <a:pt x="2024" y="2153109"/>
                  </a:lnTo>
                  <a:lnTo>
                    <a:pt x="507" y="2201142"/>
                  </a:lnTo>
                  <a:lnTo>
                    <a:pt x="0" y="2249424"/>
                  </a:lnTo>
                  <a:lnTo>
                    <a:pt x="2249424" y="2249424"/>
                  </a:lnTo>
                  <a:lnTo>
                    <a:pt x="224942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29434" y="1535429"/>
              <a:ext cx="2249805" cy="2249805"/>
            </a:xfrm>
            <a:custGeom>
              <a:avLst/>
              <a:gdLst/>
              <a:ahLst/>
              <a:cxnLst/>
              <a:rect l="l" t="t" r="r" b="b"/>
              <a:pathLst>
                <a:path w="2249804" h="2249804">
                  <a:moveTo>
                    <a:pt x="0" y="2249424"/>
                  </a:moveTo>
                  <a:lnTo>
                    <a:pt x="507" y="2201142"/>
                  </a:lnTo>
                  <a:lnTo>
                    <a:pt x="2024" y="2153109"/>
                  </a:lnTo>
                  <a:lnTo>
                    <a:pt x="4540" y="2105335"/>
                  </a:lnTo>
                  <a:lnTo>
                    <a:pt x="8045" y="2057828"/>
                  </a:lnTo>
                  <a:lnTo>
                    <a:pt x="12528" y="2010601"/>
                  </a:lnTo>
                  <a:lnTo>
                    <a:pt x="17979" y="1963662"/>
                  </a:lnTo>
                  <a:lnTo>
                    <a:pt x="24389" y="1917022"/>
                  </a:lnTo>
                  <a:lnTo>
                    <a:pt x="31747" y="1870691"/>
                  </a:lnTo>
                  <a:lnTo>
                    <a:pt x="40043" y="1824679"/>
                  </a:lnTo>
                  <a:lnTo>
                    <a:pt x="49267" y="1778997"/>
                  </a:lnTo>
                  <a:lnTo>
                    <a:pt x="59409" y="1733654"/>
                  </a:lnTo>
                  <a:lnTo>
                    <a:pt x="70458" y="1688661"/>
                  </a:lnTo>
                  <a:lnTo>
                    <a:pt x="82405" y="1644027"/>
                  </a:lnTo>
                  <a:lnTo>
                    <a:pt x="95239" y="1599763"/>
                  </a:lnTo>
                  <a:lnTo>
                    <a:pt x="108950" y="1555880"/>
                  </a:lnTo>
                  <a:lnTo>
                    <a:pt x="123528" y="1512386"/>
                  </a:lnTo>
                  <a:lnTo>
                    <a:pt x="138963" y="1469293"/>
                  </a:lnTo>
                  <a:lnTo>
                    <a:pt x="155244" y="1426610"/>
                  </a:lnTo>
                  <a:lnTo>
                    <a:pt x="172363" y="1384348"/>
                  </a:lnTo>
                  <a:lnTo>
                    <a:pt x="190307" y="1342517"/>
                  </a:lnTo>
                  <a:lnTo>
                    <a:pt x="209068" y="1301127"/>
                  </a:lnTo>
                  <a:lnTo>
                    <a:pt x="228635" y="1260188"/>
                  </a:lnTo>
                  <a:lnTo>
                    <a:pt x="248998" y="1219709"/>
                  </a:lnTo>
                  <a:lnTo>
                    <a:pt x="270147" y="1179703"/>
                  </a:lnTo>
                  <a:lnTo>
                    <a:pt x="292071" y="1140178"/>
                  </a:lnTo>
                  <a:lnTo>
                    <a:pt x="314762" y="1101144"/>
                  </a:lnTo>
                  <a:lnTo>
                    <a:pt x="338207" y="1062612"/>
                  </a:lnTo>
                  <a:lnTo>
                    <a:pt x="362398" y="1024592"/>
                  </a:lnTo>
                  <a:lnTo>
                    <a:pt x="387324" y="987095"/>
                  </a:lnTo>
                  <a:lnTo>
                    <a:pt x="412974" y="950129"/>
                  </a:lnTo>
                  <a:lnTo>
                    <a:pt x="439340" y="913706"/>
                  </a:lnTo>
                  <a:lnTo>
                    <a:pt x="466410" y="877835"/>
                  </a:lnTo>
                  <a:lnTo>
                    <a:pt x="494175" y="842527"/>
                  </a:lnTo>
                  <a:lnTo>
                    <a:pt x="522625" y="807792"/>
                  </a:lnTo>
                  <a:lnTo>
                    <a:pt x="551748" y="773640"/>
                  </a:lnTo>
                  <a:lnTo>
                    <a:pt x="581536" y="740080"/>
                  </a:lnTo>
                  <a:lnTo>
                    <a:pt x="611977" y="707124"/>
                  </a:lnTo>
                  <a:lnTo>
                    <a:pt x="643063" y="674782"/>
                  </a:lnTo>
                  <a:lnTo>
                    <a:pt x="674782" y="643063"/>
                  </a:lnTo>
                  <a:lnTo>
                    <a:pt x="707124" y="611977"/>
                  </a:lnTo>
                  <a:lnTo>
                    <a:pt x="740080" y="581536"/>
                  </a:lnTo>
                  <a:lnTo>
                    <a:pt x="773640" y="551748"/>
                  </a:lnTo>
                  <a:lnTo>
                    <a:pt x="807792" y="522625"/>
                  </a:lnTo>
                  <a:lnTo>
                    <a:pt x="842527" y="494175"/>
                  </a:lnTo>
                  <a:lnTo>
                    <a:pt x="877835" y="466410"/>
                  </a:lnTo>
                  <a:lnTo>
                    <a:pt x="913706" y="439340"/>
                  </a:lnTo>
                  <a:lnTo>
                    <a:pt x="950129" y="412974"/>
                  </a:lnTo>
                  <a:lnTo>
                    <a:pt x="987095" y="387324"/>
                  </a:lnTo>
                  <a:lnTo>
                    <a:pt x="1024592" y="362398"/>
                  </a:lnTo>
                  <a:lnTo>
                    <a:pt x="1062612" y="338207"/>
                  </a:lnTo>
                  <a:lnTo>
                    <a:pt x="1101144" y="314762"/>
                  </a:lnTo>
                  <a:lnTo>
                    <a:pt x="1140178" y="292071"/>
                  </a:lnTo>
                  <a:lnTo>
                    <a:pt x="1179703" y="270147"/>
                  </a:lnTo>
                  <a:lnTo>
                    <a:pt x="1219709" y="248998"/>
                  </a:lnTo>
                  <a:lnTo>
                    <a:pt x="1260188" y="228635"/>
                  </a:lnTo>
                  <a:lnTo>
                    <a:pt x="1301127" y="209068"/>
                  </a:lnTo>
                  <a:lnTo>
                    <a:pt x="1342517" y="190307"/>
                  </a:lnTo>
                  <a:lnTo>
                    <a:pt x="1384348" y="172363"/>
                  </a:lnTo>
                  <a:lnTo>
                    <a:pt x="1426610" y="155244"/>
                  </a:lnTo>
                  <a:lnTo>
                    <a:pt x="1469293" y="138963"/>
                  </a:lnTo>
                  <a:lnTo>
                    <a:pt x="1512386" y="123528"/>
                  </a:lnTo>
                  <a:lnTo>
                    <a:pt x="1555880" y="108950"/>
                  </a:lnTo>
                  <a:lnTo>
                    <a:pt x="1599763" y="95239"/>
                  </a:lnTo>
                  <a:lnTo>
                    <a:pt x="1644027" y="82405"/>
                  </a:lnTo>
                  <a:lnTo>
                    <a:pt x="1688661" y="70458"/>
                  </a:lnTo>
                  <a:lnTo>
                    <a:pt x="1733654" y="59409"/>
                  </a:lnTo>
                  <a:lnTo>
                    <a:pt x="1778997" y="49267"/>
                  </a:lnTo>
                  <a:lnTo>
                    <a:pt x="1824679" y="40043"/>
                  </a:lnTo>
                  <a:lnTo>
                    <a:pt x="1870691" y="31747"/>
                  </a:lnTo>
                  <a:lnTo>
                    <a:pt x="1917022" y="24389"/>
                  </a:lnTo>
                  <a:lnTo>
                    <a:pt x="1963662" y="17979"/>
                  </a:lnTo>
                  <a:lnTo>
                    <a:pt x="2010601" y="12528"/>
                  </a:lnTo>
                  <a:lnTo>
                    <a:pt x="2057828" y="8045"/>
                  </a:lnTo>
                  <a:lnTo>
                    <a:pt x="2105335" y="4540"/>
                  </a:lnTo>
                  <a:lnTo>
                    <a:pt x="2153109" y="2024"/>
                  </a:lnTo>
                  <a:lnTo>
                    <a:pt x="2201142" y="507"/>
                  </a:lnTo>
                  <a:lnTo>
                    <a:pt x="2249424" y="0"/>
                  </a:lnTo>
                  <a:lnTo>
                    <a:pt x="2249424" y="2249424"/>
                  </a:lnTo>
                  <a:lnTo>
                    <a:pt x="0" y="224942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422141" y="2793238"/>
            <a:ext cx="722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-1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2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38992" y="1522412"/>
            <a:ext cx="2338070" cy="2275840"/>
            <a:chOff x="4638992" y="1522412"/>
            <a:chExt cx="2338070" cy="2275840"/>
          </a:xfrm>
        </p:grpSpPr>
        <p:sp>
          <p:nvSpPr>
            <p:cNvPr id="22" name="object 22"/>
            <p:cNvSpPr/>
            <p:nvPr/>
          </p:nvSpPr>
          <p:spPr>
            <a:xfrm>
              <a:off x="4652009" y="1535429"/>
              <a:ext cx="2312035" cy="2249805"/>
            </a:xfrm>
            <a:custGeom>
              <a:avLst/>
              <a:gdLst/>
              <a:ahLst/>
              <a:cxnLst/>
              <a:rect l="l" t="t" r="r" b="b"/>
              <a:pathLst>
                <a:path w="2312034" h="2249804">
                  <a:moveTo>
                    <a:pt x="0" y="0"/>
                  </a:moveTo>
                  <a:lnTo>
                    <a:pt x="0" y="2249424"/>
                  </a:lnTo>
                  <a:lnTo>
                    <a:pt x="2311908" y="2249424"/>
                  </a:lnTo>
                  <a:lnTo>
                    <a:pt x="2311399" y="2201760"/>
                  </a:lnTo>
                  <a:lnTo>
                    <a:pt x="2309879" y="2154338"/>
                  </a:lnTo>
                  <a:lnTo>
                    <a:pt x="2307359" y="2107167"/>
                  </a:lnTo>
                  <a:lnTo>
                    <a:pt x="2303848" y="2060258"/>
                  </a:lnTo>
                  <a:lnTo>
                    <a:pt x="2299357" y="2013620"/>
                  </a:lnTo>
                  <a:lnTo>
                    <a:pt x="2293895" y="1967262"/>
                  </a:lnTo>
                  <a:lnTo>
                    <a:pt x="2287472" y="1921195"/>
                  </a:lnTo>
                  <a:lnTo>
                    <a:pt x="2280099" y="1875428"/>
                  </a:lnTo>
                  <a:lnTo>
                    <a:pt x="2271785" y="1829972"/>
                  </a:lnTo>
                  <a:lnTo>
                    <a:pt x="2262541" y="1784835"/>
                  </a:lnTo>
                  <a:lnTo>
                    <a:pt x="2252376" y="1740027"/>
                  </a:lnTo>
                  <a:lnTo>
                    <a:pt x="2241301" y="1695559"/>
                  </a:lnTo>
                  <a:lnTo>
                    <a:pt x="2229326" y="1651440"/>
                  </a:lnTo>
                  <a:lnTo>
                    <a:pt x="2216460" y="1607680"/>
                  </a:lnTo>
                  <a:lnTo>
                    <a:pt x="2202714" y="1564289"/>
                  </a:lnTo>
                  <a:lnTo>
                    <a:pt x="2188097" y="1521276"/>
                  </a:lnTo>
                  <a:lnTo>
                    <a:pt x="2172620" y="1478650"/>
                  </a:lnTo>
                  <a:lnTo>
                    <a:pt x="2156293" y="1436423"/>
                  </a:lnTo>
                  <a:lnTo>
                    <a:pt x="2139126" y="1394604"/>
                  </a:lnTo>
                  <a:lnTo>
                    <a:pt x="2121128" y="1353201"/>
                  </a:lnTo>
                  <a:lnTo>
                    <a:pt x="2102310" y="1312226"/>
                  </a:lnTo>
                  <a:lnTo>
                    <a:pt x="2082683" y="1271688"/>
                  </a:lnTo>
                  <a:lnTo>
                    <a:pt x="2062255" y="1231597"/>
                  </a:lnTo>
                  <a:lnTo>
                    <a:pt x="2041036" y="1191962"/>
                  </a:lnTo>
                  <a:lnTo>
                    <a:pt x="2019038" y="1152793"/>
                  </a:lnTo>
                  <a:lnTo>
                    <a:pt x="1996270" y="1114100"/>
                  </a:lnTo>
                  <a:lnTo>
                    <a:pt x="1972742" y="1075893"/>
                  </a:lnTo>
                  <a:lnTo>
                    <a:pt x="1948464" y="1038181"/>
                  </a:lnTo>
                  <a:lnTo>
                    <a:pt x="1923446" y="1000974"/>
                  </a:lnTo>
                  <a:lnTo>
                    <a:pt x="1897698" y="964283"/>
                  </a:lnTo>
                  <a:lnTo>
                    <a:pt x="1871230" y="928116"/>
                  </a:lnTo>
                  <a:lnTo>
                    <a:pt x="1844052" y="892484"/>
                  </a:lnTo>
                  <a:lnTo>
                    <a:pt x="1816175" y="857396"/>
                  </a:lnTo>
                  <a:lnTo>
                    <a:pt x="1787608" y="822862"/>
                  </a:lnTo>
                  <a:lnTo>
                    <a:pt x="1758361" y="788892"/>
                  </a:lnTo>
                  <a:lnTo>
                    <a:pt x="1728444" y="755495"/>
                  </a:lnTo>
                  <a:lnTo>
                    <a:pt x="1697867" y="722682"/>
                  </a:lnTo>
                  <a:lnTo>
                    <a:pt x="1666641" y="690461"/>
                  </a:lnTo>
                  <a:lnTo>
                    <a:pt x="1634775" y="658844"/>
                  </a:lnTo>
                  <a:lnTo>
                    <a:pt x="1602280" y="627839"/>
                  </a:lnTo>
                  <a:lnTo>
                    <a:pt x="1569165" y="597456"/>
                  </a:lnTo>
                  <a:lnTo>
                    <a:pt x="1535440" y="567706"/>
                  </a:lnTo>
                  <a:lnTo>
                    <a:pt x="1501116" y="538597"/>
                  </a:lnTo>
                  <a:lnTo>
                    <a:pt x="1466203" y="510140"/>
                  </a:lnTo>
                  <a:lnTo>
                    <a:pt x="1430710" y="482345"/>
                  </a:lnTo>
                  <a:lnTo>
                    <a:pt x="1394647" y="455220"/>
                  </a:lnTo>
                  <a:lnTo>
                    <a:pt x="1358025" y="428777"/>
                  </a:lnTo>
                  <a:lnTo>
                    <a:pt x="1320854" y="403024"/>
                  </a:lnTo>
                  <a:lnTo>
                    <a:pt x="1283143" y="377971"/>
                  </a:lnTo>
                  <a:lnTo>
                    <a:pt x="1244903" y="353629"/>
                  </a:lnTo>
                  <a:lnTo>
                    <a:pt x="1206144" y="330006"/>
                  </a:lnTo>
                  <a:lnTo>
                    <a:pt x="1166876" y="307114"/>
                  </a:lnTo>
                  <a:lnTo>
                    <a:pt x="1127108" y="284960"/>
                  </a:lnTo>
                  <a:lnTo>
                    <a:pt x="1086851" y="263556"/>
                  </a:lnTo>
                  <a:lnTo>
                    <a:pt x="1046115" y="242911"/>
                  </a:lnTo>
                  <a:lnTo>
                    <a:pt x="1004909" y="223035"/>
                  </a:lnTo>
                  <a:lnTo>
                    <a:pt x="963245" y="203937"/>
                  </a:lnTo>
                  <a:lnTo>
                    <a:pt x="921132" y="185628"/>
                  </a:lnTo>
                  <a:lnTo>
                    <a:pt x="878579" y="168116"/>
                  </a:lnTo>
                  <a:lnTo>
                    <a:pt x="835598" y="151412"/>
                  </a:lnTo>
                  <a:lnTo>
                    <a:pt x="792197" y="135526"/>
                  </a:lnTo>
                  <a:lnTo>
                    <a:pt x="748387" y="120467"/>
                  </a:lnTo>
                  <a:lnTo>
                    <a:pt x="704179" y="106245"/>
                  </a:lnTo>
                  <a:lnTo>
                    <a:pt x="659582" y="92870"/>
                  </a:lnTo>
                  <a:lnTo>
                    <a:pt x="614605" y="80352"/>
                  </a:lnTo>
                  <a:lnTo>
                    <a:pt x="569260" y="68700"/>
                  </a:lnTo>
                  <a:lnTo>
                    <a:pt x="523556" y="57923"/>
                  </a:lnTo>
                  <a:lnTo>
                    <a:pt x="477504" y="48033"/>
                  </a:lnTo>
                  <a:lnTo>
                    <a:pt x="431112" y="39039"/>
                  </a:lnTo>
                  <a:lnTo>
                    <a:pt x="384392" y="30949"/>
                  </a:lnTo>
                  <a:lnTo>
                    <a:pt x="337353" y="23775"/>
                  </a:lnTo>
                  <a:lnTo>
                    <a:pt x="290006" y="17526"/>
                  </a:lnTo>
                  <a:lnTo>
                    <a:pt x="242359" y="12211"/>
                  </a:lnTo>
                  <a:lnTo>
                    <a:pt x="194424" y="7841"/>
                  </a:lnTo>
                  <a:lnTo>
                    <a:pt x="146211" y="4425"/>
                  </a:lnTo>
                  <a:lnTo>
                    <a:pt x="97729" y="1973"/>
                  </a:lnTo>
                  <a:lnTo>
                    <a:pt x="48989" y="4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52009" y="1535429"/>
              <a:ext cx="2312035" cy="2249805"/>
            </a:xfrm>
            <a:custGeom>
              <a:avLst/>
              <a:gdLst/>
              <a:ahLst/>
              <a:cxnLst/>
              <a:rect l="l" t="t" r="r" b="b"/>
              <a:pathLst>
                <a:path w="2312034" h="2249804">
                  <a:moveTo>
                    <a:pt x="0" y="0"/>
                  </a:moveTo>
                  <a:lnTo>
                    <a:pt x="48989" y="494"/>
                  </a:lnTo>
                  <a:lnTo>
                    <a:pt x="97729" y="1973"/>
                  </a:lnTo>
                  <a:lnTo>
                    <a:pt x="146211" y="4425"/>
                  </a:lnTo>
                  <a:lnTo>
                    <a:pt x="194424" y="7841"/>
                  </a:lnTo>
                  <a:lnTo>
                    <a:pt x="242359" y="12211"/>
                  </a:lnTo>
                  <a:lnTo>
                    <a:pt x="290006" y="17526"/>
                  </a:lnTo>
                  <a:lnTo>
                    <a:pt x="337353" y="23775"/>
                  </a:lnTo>
                  <a:lnTo>
                    <a:pt x="384392" y="30949"/>
                  </a:lnTo>
                  <a:lnTo>
                    <a:pt x="431112" y="39039"/>
                  </a:lnTo>
                  <a:lnTo>
                    <a:pt x="477504" y="48033"/>
                  </a:lnTo>
                  <a:lnTo>
                    <a:pt x="523556" y="57923"/>
                  </a:lnTo>
                  <a:lnTo>
                    <a:pt x="569260" y="68700"/>
                  </a:lnTo>
                  <a:lnTo>
                    <a:pt x="614605" y="80352"/>
                  </a:lnTo>
                  <a:lnTo>
                    <a:pt x="659582" y="92870"/>
                  </a:lnTo>
                  <a:lnTo>
                    <a:pt x="704179" y="106245"/>
                  </a:lnTo>
                  <a:lnTo>
                    <a:pt x="748387" y="120467"/>
                  </a:lnTo>
                  <a:lnTo>
                    <a:pt x="792197" y="135526"/>
                  </a:lnTo>
                  <a:lnTo>
                    <a:pt x="835598" y="151412"/>
                  </a:lnTo>
                  <a:lnTo>
                    <a:pt x="878579" y="168116"/>
                  </a:lnTo>
                  <a:lnTo>
                    <a:pt x="921132" y="185628"/>
                  </a:lnTo>
                  <a:lnTo>
                    <a:pt x="963245" y="203937"/>
                  </a:lnTo>
                  <a:lnTo>
                    <a:pt x="1004909" y="223035"/>
                  </a:lnTo>
                  <a:lnTo>
                    <a:pt x="1046115" y="242911"/>
                  </a:lnTo>
                  <a:lnTo>
                    <a:pt x="1086851" y="263556"/>
                  </a:lnTo>
                  <a:lnTo>
                    <a:pt x="1127108" y="284960"/>
                  </a:lnTo>
                  <a:lnTo>
                    <a:pt x="1166876" y="307114"/>
                  </a:lnTo>
                  <a:lnTo>
                    <a:pt x="1206144" y="330006"/>
                  </a:lnTo>
                  <a:lnTo>
                    <a:pt x="1244903" y="353629"/>
                  </a:lnTo>
                  <a:lnTo>
                    <a:pt x="1283143" y="377971"/>
                  </a:lnTo>
                  <a:lnTo>
                    <a:pt x="1320854" y="403024"/>
                  </a:lnTo>
                  <a:lnTo>
                    <a:pt x="1358025" y="428777"/>
                  </a:lnTo>
                  <a:lnTo>
                    <a:pt x="1394647" y="455220"/>
                  </a:lnTo>
                  <a:lnTo>
                    <a:pt x="1430710" y="482345"/>
                  </a:lnTo>
                  <a:lnTo>
                    <a:pt x="1466203" y="510140"/>
                  </a:lnTo>
                  <a:lnTo>
                    <a:pt x="1501116" y="538597"/>
                  </a:lnTo>
                  <a:lnTo>
                    <a:pt x="1535440" y="567706"/>
                  </a:lnTo>
                  <a:lnTo>
                    <a:pt x="1569165" y="597456"/>
                  </a:lnTo>
                  <a:lnTo>
                    <a:pt x="1602280" y="627839"/>
                  </a:lnTo>
                  <a:lnTo>
                    <a:pt x="1634775" y="658844"/>
                  </a:lnTo>
                  <a:lnTo>
                    <a:pt x="1666641" y="690461"/>
                  </a:lnTo>
                  <a:lnTo>
                    <a:pt x="1697867" y="722682"/>
                  </a:lnTo>
                  <a:lnTo>
                    <a:pt x="1728444" y="755495"/>
                  </a:lnTo>
                  <a:lnTo>
                    <a:pt x="1758361" y="788892"/>
                  </a:lnTo>
                  <a:lnTo>
                    <a:pt x="1787608" y="822862"/>
                  </a:lnTo>
                  <a:lnTo>
                    <a:pt x="1816175" y="857396"/>
                  </a:lnTo>
                  <a:lnTo>
                    <a:pt x="1844052" y="892484"/>
                  </a:lnTo>
                  <a:lnTo>
                    <a:pt x="1871230" y="928116"/>
                  </a:lnTo>
                  <a:lnTo>
                    <a:pt x="1897698" y="964283"/>
                  </a:lnTo>
                  <a:lnTo>
                    <a:pt x="1923446" y="1000974"/>
                  </a:lnTo>
                  <a:lnTo>
                    <a:pt x="1948464" y="1038181"/>
                  </a:lnTo>
                  <a:lnTo>
                    <a:pt x="1972742" y="1075893"/>
                  </a:lnTo>
                  <a:lnTo>
                    <a:pt x="1996270" y="1114100"/>
                  </a:lnTo>
                  <a:lnTo>
                    <a:pt x="2019038" y="1152793"/>
                  </a:lnTo>
                  <a:lnTo>
                    <a:pt x="2041036" y="1191962"/>
                  </a:lnTo>
                  <a:lnTo>
                    <a:pt x="2062255" y="1231597"/>
                  </a:lnTo>
                  <a:lnTo>
                    <a:pt x="2082683" y="1271688"/>
                  </a:lnTo>
                  <a:lnTo>
                    <a:pt x="2102310" y="1312226"/>
                  </a:lnTo>
                  <a:lnTo>
                    <a:pt x="2121128" y="1353201"/>
                  </a:lnTo>
                  <a:lnTo>
                    <a:pt x="2139126" y="1394604"/>
                  </a:lnTo>
                  <a:lnTo>
                    <a:pt x="2156293" y="1436423"/>
                  </a:lnTo>
                  <a:lnTo>
                    <a:pt x="2172620" y="1478650"/>
                  </a:lnTo>
                  <a:lnTo>
                    <a:pt x="2188097" y="1521276"/>
                  </a:lnTo>
                  <a:lnTo>
                    <a:pt x="2202714" y="1564289"/>
                  </a:lnTo>
                  <a:lnTo>
                    <a:pt x="2216460" y="1607680"/>
                  </a:lnTo>
                  <a:lnTo>
                    <a:pt x="2229326" y="1651440"/>
                  </a:lnTo>
                  <a:lnTo>
                    <a:pt x="2241301" y="1695559"/>
                  </a:lnTo>
                  <a:lnTo>
                    <a:pt x="2252376" y="1740027"/>
                  </a:lnTo>
                  <a:lnTo>
                    <a:pt x="2262541" y="1784835"/>
                  </a:lnTo>
                  <a:lnTo>
                    <a:pt x="2271785" y="1829972"/>
                  </a:lnTo>
                  <a:lnTo>
                    <a:pt x="2280099" y="1875428"/>
                  </a:lnTo>
                  <a:lnTo>
                    <a:pt x="2287472" y="1921195"/>
                  </a:lnTo>
                  <a:lnTo>
                    <a:pt x="2293895" y="1967262"/>
                  </a:lnTo>
                  <a:lnTo>
                    <a:pt x="2299357" y="2013620"/>
                  </a:lnTo>
                  <a:lnTo>
                    <a:pt x="2303848" y="2060258"/>
                  </a:lnTo>
                  <a:lnTo>
                    <a:pt x="2307359" y="2107167"/>
                  </a:lnTo>
                  <a:lnTo>
                    <a:pt x="2309879" y="2154338"/>
                  </a:lnTo>
                  <a:lnTo>
                    <a:pt x="2311399" y="2201760"/>
                  </a:lnTo>
                  <a:lnTo>
                    <a:pt x="2311908" y="2249424"/>
                  </a:lnTo>
                  <a:lnTo>
                    <a:pt x="0" y="2249424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780279" y="2813050"/>
            <a:ext cx="137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EPE</a:t>
            </a:r>
            <a:r>
              <a:rPr sz="1800" b="1" spc="-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IC</a:t>
            </a:r>
            <a:r>
              <a:rPr sz="1800" b="1" spc="-5" dirty="0">
                <a:latin typeface="Calibri"/>
                <a:cs typeface="Calibri"/>
              </a:rPr>
              <a:t>ION</a:t>
            </a:r>
            <a:r>
              <a:rPr sz="1800" b="1" spc="-20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38992" y="3876992"/>
            <a:ext cx="2338070" cy="2275840"/>
            <a:chOff x="4638992" y="3876992"/>
            <a:chExt cx="2338070" cy="2275840"/>
          </a:xfrm>
        </p:grpSpPr>
        <p:sp>
          <p:nvSpPr>
            <p:cNvPr id="26" name="object 26"/>
            <p:cNvSpPr/>
            <p:nvPr/>
          </p:nvSpPr>
          <p:spPr>
            <a:xfrm>
              <a:off x="4652009" y="3890009"/>
              <a:ext cx="2312035" cy="2249805"/>
            </a:xfrm>
            <a:custGeom>
              <a:avLst/>
              <a:gdLst/>
              <a:ahLst/>
              <a:cxnLst/>
              <a:rect l="l" t="t" r="r" b="b"/>
              <a:pathLst>
                <a:path w="2312034" h="2249804">
                  <a:moveTo>
                    <a:pt x="2311908" y="0"/>
                  </a:moveTo>
                  <a:lnTo>
                    <a:pt x="0" y="0"/>
                  </a:lnTo>
                  <a:lnTo>
                    <a:pt x="0" y="2249424"/>
                  </a:lnTo>
                  <a:lnTo>
                    <a:pt x="48989" y="2248929"/>
                  </a:lnTo>
                  <a:lnTo>
                    <a:pt x="97729" y="2247450"/>
                  </a:lnTo>
                  <a:lnTo>
                    <a:pt x="146211" y="2244998"/>
                  </a:lnTo>
                  <a:lnTo>
                    <a:pt x="194424" y="2241582"/>
                  </a:lnTo>
                  <a:lnTo>
                    <a:pt x="242359" y="2237212"/>
                  </a:lnTo>
                  <a:lnTo>
                    <a:pt x="290006" y="2231897"/>
                  </a:lnTo>
                  <a:lnTo>
                    <a:pt x="337353" y="2225648"/>
                  </a:lnTo>
                  <a:lnTo>
                    <a:pt x="384392" y="2218474"/>
                  </a:lnTo>
                  <a:lnTo>
                    <a:pt x="431112" y="2210384"/>
                  </a:lnTo>
                  <a:lnTo>
                    <a:pt x="477504" y="2201390"/>
                  </a:lnTo>
                  <a:lnTo>
                    <a:pt x="523556" y="2191500"/>
                  </a:lnTo>
                  <a:lnTo>
                    <a:pt x="569260" y="2180723"/>
                  </a:lnTo>
                  <a:lnTo>
                    <a:pt x="614605" y="2169071"/>
                  </a:lnTo>
                  <a:lnTo>
                    <a:pt x="659582" y="2156553"/>
                  </a:lnTo>
                  <a:lnTo>
                    <a:pt x="704179" y="2143178"/>
                  </a:lnTo>
                  <a:lnTo>
                    <a:pt x="748387" y="2128956"/>
                  </a:lnTo>
                  <a:lnTo>
                    <a:pt x="792197" y="2113897"/>
                  </a:lnTo>
                  <a:lnTo>
                    <a:pt x="835598" y="2098011"/>
                  </a:lnTo>
                  <a:lnTo>
                    <a:pt x="878579" y="2081307"/>
                  </a:lnTo>
                  <a:lnTo>
                    <a:pt x="921132" y="2063795"/>
                  </a:lnTo>
                  <a:lnTo>
                    <a:pt x="963245" y="2045486"/>
                  </a:lnTo>
                  <a:lnTo>
                    <a:pt x="1004909" y="2026388"/>
                  </a:lnTo>
                  <a:lnTo>
                    <a:pt x="1046115" y="2006512"/>
                  </a:lnTo>
                  <a:lnTo>
                    <a:pt x="1086851" y="1985867"/>
                  </a:lnTo>
                  <a:lnTo>
                    <a:pt x="1127108" y="1964463"/>
                  </a:lnTo>
                  <a:lnTo>
                    <a:pt x="1166876" y="1942309"/>
                  </a:lnTo>
                  <a:lnTo>
                    <a:pt x="1206144" y="1919417"/>
                  </a:lnTo>
                  <a:lnTo>
                    <a:pt x="1244903" y="1895794"/>
                  </a:lnTo>
                  <a:lnTo>
                    <a:pt x="1283143" y="1871452"/>
                  </a:lnTo>
                  <a:lnTo>
                    <a:pt x="1320854" y="1846399"/>
                  </a:lnTo>
                  <a:lnTo>
                    <a:pt x="1358025" y="1820646"/>
                  </a:lnTo>
                  <a:lnTo>
                    <a:pt x="1394647" y="1794203"/>
                  </a:lnTo>
                  <a:lnTo>
                    <a:pt x="1430710" y="1767078"/>
                  </a:lnTo>
                  <a:lnTo>
                    <a:pt x="1466203" y="1739283"/>
                  </a:lnTo>
                  <a:lnTo>
                    <a:pt x="1501116" y="1710826"/>
                  </a:lnTo>
                  <a:lnTo>
                    <a:pt x="1535440" y="1681717"/>
                  </a:lnTo>
                  <a:lnTo>
                    <a:pt x="1569165" y="1651967"/>
                  </a:lnTo>
                  <a:lnTo>
                    <a:pt x="1602280" y="1621584"/>
                  </a:lnTo>
                  <a:lnTo>
                    <a:pt x="1634775" y="1590579"/>
                  </a:lnTo>
                  <a:lnTo>
                    <a:pt x="1666641" y="1558962"/>
                  </a:lnTo>
                  <a:lnTo>
                    <a:pt x="1697867" y="1526741"/>
                  </a:lnTo>
                  <a:lnTo>
                    <a:pt x="1728444" y="1493928"/>
                  </a:lnTo>
                  <a:lnTo>
                    <a:pt x="1758361" y="1460531"/>
                  </a:lnTo>
                  <a:lnTo>
                    <a:pt x="1787608" y="1426561"/>
                  </a:lnTo>
                  <a:lnTo>
                    <a:pt x="1816175" y="1392027"/>
                  </a:lnTo>
                  <a:lnTo>
                    <a:pt x="1844052" y="1356939"/>
                  </a:lnTo>
                  <a:lnTo>
                    <a:pt x="1871230" y="1321307"/>
                  </a:lnTo>
                  <a:lnTo>
                    <a:pt x="1897698" y="1285140"/>
                  </a:lnTo>
                  <a:lnTo>
                    <a:pt x="1923446" y="1248449"/>
                  </a:lnTo>
                  <a:lnTo>
                    <a:pt x="1948464" y="1211242"/>
                  </a:lnTo>
                  <a:lnTo>
                    <a:pt x="1972742" y="1173530"/>
                  </a:lnTo>
                  <a:lnTo>
                    <a:pt x="1996270" y="1135323"/>
                  </a:lnTo>
                  <a:lnTo>
                    <a:pt x="2019038" y="1096630"/>
                  </a:lnTo>
                  <a:lnTo>
                    <a:pt x="2041036" y="1057461"/>
                  </a:lnTo>
                  <a:lnTo>
                    <a:pt x="2062255" y="1017826"/>
                  </a:lnTo>
                  <a:lnTo>
                    <a:pt x="2082683" y="977735"/>
                  </a:lnTo>
                  <a:lnTo>
                    <a:pt x="2102310" y="937197"/>
                  </a:lnTo>
                  <a:lnTo>
                    <a:pt x="2121128" y="896222"/>
                  </a:lnTo>
                  <a:lnTo>
                    <a:pt x="2139126" y="854819"/>
                  </a:lnTo>
                  <a:lnTo>
                    <a:pt x="2156293" y="813000"/>
                  </a:lnTo>
                  <a:lnTo>
                    <a:pt x="2172620" y="770773"/>
                  </a:lnTo>
                  <a:lnTo>
                    <a:pt x="2188097" y="728147"/>
                  </a:lnTo>
                  <a:lnTo>
                    <a:pt x="2202714" y="685134"/>
                  </a:lnTo>
                  <a:lnTo>
                    <a:pt x="2216460" y="641743"/>
                  </a:lnTo>
                  <a:lnTo>
                    <a:pt x="2229326" y="597983"/>
                  </a:lnTo>
                  <a:lnTo>
                    <a:pt x="2241301" y="553864"/>
                  </a:lnTo>
                  <a:lnTo>
                    <a:pt x="2252376" y="509396"/>
                  </a:lnTo>
                  <a:lnTo>
                    <a:pt x="2262541" y="464588"/>
                  </a:lnTo>
                  <a:lnTo>
                    <a:pt x="2271785" y="419451"/>
                  </a:lnTo>
                  <a:lnTo>
                    <a:pt x="2280099" y="373995"/>
                  </a:lnTo>
                  <a:lnTo>
                    <a:pt x="2287472" y="328228"/>
                  </a:lnTo>
                  <a:lnTo>
                    <a:pt x="2293895" y="282161"/>
                  </a:lnTo>
                  <a:lnTo>
                    <a:pt x="2299357" y="235803"/>
                  </a:lnTo>
                  <a:lnTo>
                    <a:pt x="2303848" y="189165"/>
                  </a:lnTo>
                  <a:lnTo>
                    <a:pt x="2307359" y="142256"/>
                  </a:lnTo>
                  <a:lnTo>
                    <a:pt x="2309879" y="95085"/>
                  </a:lnTo>
                  <a:lnTo>
                    <a:pt x="2311399" y="47663"/>
                  </a:lnTo>
                  <a:lnTo>
                    <a:pt x="231190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52009" y="3890009"/>
              <a:ext cx="2312035" cy="2249805"/>
            </a:xfrm>
            <a:custGeom>
              <a:avLst/>
              <a:gdLst/>
              <a:ahLst/>
              <a:cxnLst/>
              <a:rect l="l" t="t" r="r" b="b"/>
              <a:pathLst>
                <a:path w="2312034" h="2249804">
                  <a:moveTo>
                    <a:pt x="2311908" y="0"/>
                  </a:moveTo>
                  <a:lnTo>
                    <a:pt x="2311399" y="47663"/>
                  </a:lnTo>
                  <a:lnTo>
                    <a:pt x="2309879" y="95085"/>
                  </a:lnTo>
                  <a:lnTo>
                    <a:pt x="2307359" y="142256"/>
                  </a:lnTo>
                  <a:lnTo>
                    <a:pt x="2303848" y="189165"/>
                  </a:lnTo>
                  <a:lnTo>
                    <a:pt x="2299357" y="235803"/>
                  </a:lnTo>
                  <a:lnTo>
                    <a:pt x="2293895" y="282161"/>
                  </a:lnTo>
                  <a:lnTo>
                    <a:pt x="2287472" y="328228"/>
                  </a:lnTo>
                  <a:lnTo>
                    <a:pt x="2280099" y="373995"/>
                  </a:lnTo>
                  <a:lnTo>
                    <a:pt x="2271785" y="419451"/>
                  </a:lnTo>
                  <a:lnTo>
                    <a:pt x="2262541" y="464588"/>
                  </a:lnTo>
                  <a:lnTo>
                    <a:pt x="2252376" y="509396"/>
                  </a:lnTo>
                  <a:lnTo>
                    <a:pt x="2241301" y="553864"/>
                  </a:lnTo>
                  <a:lnTo>
                    <a:pt x="2229326" y="597983"/>
                  </a:lnTo>
                  <a:lnTo>
                    <a:pt x="2216460" y="641743"/>
                  </a:lnTo>
                  <a:lnTo>
                    <a:pt x="2202714" y="685134"/>
                  </a:lnTo>
                  <a:lnTo>
                    <a:pt x="2188097" y="728147"/>
                  </a:lnTo>
                  <a:lnTo>
                    <a:pt x="2172620" y="770773"/>
                  </a:lnTo>
                  <a:lnTo>
                    <a:pt x="2156293" y="813000"/>
                  </a:lnTo>
                  <a:lnTo>
                    <a:pt x="2139126" y="854819"/>
                  </a:lnTo>
                  <a:lnTo>
                    <a:pt x="2121128" y="896222"/>
                  </a:lnTo>
                  <a:lnTo>
                    <a:pt x="2102310" y="937197"/>
                  </a:lnTo>
                  <a:lnTo>
                    <a:pt x="2082683" y="977735"/>
                  </a:lnTo>
                  <a:lnTo>
                    <a:pt x="2062255" y="1017826"/>
                  </a:lnTo>
                  <a:lnTo>
                    <a:pt x="2041036" y="1057461"/>
                  </a:lnTo>
                  <a:lnTo>
                    <a:pt x="2019038" y="1096630"/>
                  </a:lnTo>
                  <a:lnTo>
                    <a:pt x="1996270" y="1135323"/>
                  </a:lnTo>
                  <a:lnTo>
                    <a:pt x="1972742" y="1173530"/>
                  </a:lnTo>
                  <a:lnTo>
                    <a:pt x="1948464" y="1211242"/>
                  </a:lnTo>
                  <a:lnTo>
                    <a:pt x="1923446" y="1248449"/>
                  </a:lnTo>
                  <a:lnTo>
                    <a:pt x="1897698" y="1285140"/>
                  </a:lnTo>
                  <a:lnTo>
                    <a:pt x="1871230" y="1321307"/>
                  </a:lnTo>
                  <a:lnTo>
                    <a:pt x="1844052" y="1356939"/>
                  </a:lnTo>
                  <a:lnTo>
                    <a:pt x="1816175" y="1392027"/>
                  </a:lnTo>
                  <a:lnTo>
                    <a:pt x="1787608" y="1426561"/>
                  </a:lnTo>
                  <a:lnTo>
                    <a:pt x="1758361" y="1460531"/>
                  </a:lnTo>
                  <a:lnTo>
                    <a:pt x="1728444" y="1493928"/>
                  </a:lnTo>
                  <a:lnTo>
                    <a:pt x="1697867" y="1526741"/>
                  </a:lnTo>
                  <a:lnTo>
                    <a:pt x="1666641" y="1558962"/>
                  </a:lnTo>
                  <a:lnTo>
                    <a:pt x="1634775" y="1590579"/>
                  </a:lnTo>
                  <a:lnTo>
                    <a:pt x="1602280" y="1621584"/>
                  </a:lnTo>
                  <a:lnTo>
                    <a:pt x="1569165" y="1651967"/>
                  </a:lnTo>
                  <a:lnTo>
                    <a:pt x="1535440" y="1681717"/>
                  </a:lnTo>
                  <a:lnTo>
                    <a:pt x="1501116" y="1710826"/>
                  </a:lnTo>
                  <a:lnTo>
                    <a:pt x="1466203" y="1739283"/>
                  </a:lnTo>
                  <a:lnTo>
                    <a:pt x="1430710" y="1767078"/>
                  </a:lnTo>
                  <a:lnTo>
                    <a:pt x="1394647" y="1794203"/>
                  </a:lnTo>
                  <a:lnTo>
                    <a:pt x="1358025" y="1820646"/>
                  </a:lnTo>
                  <a:lnTo>
                    <a:pt x="1320854" y="1846399"/>
                  </a:lnTo>
                  <a:lnTo>
                    <a:pt x="1283143" y="1871452"/>
                  </a:lnTo>
                  <a:lnTo>
                    <a:pt x="1244903" y="1895794"/>
                  </a:lnTo>
                  <a:lnTo>
                    <a:pt x="1206144" y="1919417"/>
                  </a:lnTo>
                  <a:lnTo>
                    <a:pt x="1166876" y="1942309"/>
                  </a:lnTo>
                  <a:lnTo>
                    <a:pt x="1127108" y="1964463"/>
                  </a:lnTo>
                  <a:lnTo>
                    <a:pt x="1086851" y="1985867"/>
                  </a:lnTo>
                  <a:lnTo>
                    <a:pt x="1046115" y="2006512"/>
                  </a:lnTo>
                  <a:lnTo>
                    <a:pt x="1004909" y="2026388"/>
                  </a:lnTo>
                  <a:lnTo>
                    <a:pt x="963245" y="2045486"/>
                  </a:lnTo>
                  <a:lnTo>
                    <a:pt x="921132" y="2063795"/>
                  </a:lnTo>
                  <a:lnTo>
                    <a:pt x="878579" y="2081307"/>
                  </a:lnTo>
                  <a:lnTo>
                    <a:pt x="835598" y="2098011"/>
                  </a:lnTo>
                  <a:lnTo>
                    <a:pt x="792197" y="2113897"/>
                  </a:lnTo>
                  <a:lnTo>
                    <a:pt x="748387" y="2128956"/>
                  </a:lnTo>
                  <a:lnTo>
                    <a:pt x="704179" y="2143178"/>
                  </a:lnTo>
                  <a:lnTo>
                    <a:pt x="659582" y="2156553"/>
                  </a:lnTo>
                  <a:lnTo>
                    <a:pt x="614605" y="2169071"/>
                  </a:lnTo>
                  <a:lnTo>
                    <a:pt x="569260" y="2180723"/>
                  </a:lnTo>
                  <a:lnTo>
                    <a:pt x="523556" y="2191500"/>
                  </a:lnTo>
                  <a:lnTo>
                    <a:pt x="477504" y="2201390"/>
                  </a:lnTo>
                  <a:lnTo>
                    <a:pt x="431112" y="2210384"/>
                  </a:lnTo>
                  <a:lnTo>
                    <a:pt x="384392" y="2218474"/>
                  </a:lnTo>
                  <a:lnTo>
                    <a:pt x="337353" y="2225648"/>
                  </a:lnTo>
                  <a:lnTo>
                    <a:pt x="290006" y="2231897"/>
                  </a:lnTo>
                  <a:lnTo>
                    <a:pt x="242359" y="2237212"/>
                  </a:lnTo>
                  <a:lnTo>
                    <a:pt x="194424" y="2241582"/>
                  </a:lnTo>
                  <a:lnTo>
                    <a:pt x="146211" y="2244998"/>
                  </a:lnTo>
                  <a:lnTo>
                    <a:pt x="97729" y="2247450"/>
                  </a:lnTo>
                  <a:lnTo>
                    <a:pt x="48989" y="2248929"/>
                  </a:lnTo>
                  <a:lnTo>
                    <a:pt x="0" y="2249424"/>
                  </a:lnTo>
                  <a:lnTo>
                    <a:pt x="0" y="0"/>
                  </a:lnTo>
                  <a:lnTo>
                    <a:pt x="2311908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870830" y="4348988"/>
            <a:ext cx="119570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50165">
              <a:lnSpc>
                <a:spcPts val="2210"/>
              </a:lnSpc>
              <a:spcBef>
                <a:spcPts val="335"/>
              </a:spcBef>
            </a:pPr>
            <a:r>
              <a:rPr sz="2000" b="1" dirty="0">
                <a:latin typeface="Calibri"/>
                <a:cs typeface="Calibri"/>
              </a:rPr>
              <a:t>RITMO </a:t>
            </a:r>
            <a:r>
              <a:rPr sz="2000" b="1" spc="-5" dirty="0">
                <a:latin typeface="Calibri"/>
                <a:cs typeface="Calibri"/>
              </a:rPr>
              <a:t>DE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10" dirty="0">
                <a:latin typeface="Calibri"/>
                <a:cs typeface="Calibri"/>
              </a:rPr>
              <a:t>J</a:t>
            </a:r>
            <a:r>
              <a:rPr sz="2000" b="1" spc="-30" dirty="0">
                <a:latin typeface="Calibri"/>
                <a:cs typeface="Calibri"/>
              </a:rPr>
              <a:t>E</a:t>
            </a:r>
            <a:r>
              <a:rPr sz="2000" b="1" spc="-5" dirty="0">
                <a:latin typeface="Calibri"/>
                <a:cs typeface="Calibri"/>
              </a:rPr>
              <a:t>CU</a:t>
            </a:r>
            <a:r>
              <a:rPr sz="2000" b="1" spc="-10" dirty="0">
                <a:latin typeface="Calibri"/>
                <a:cs typeface="Calibri"/>
              </a:rPr>
              <a:t>C</a:t>
            </a:r>
            <a:r>
              <a:rPr sz="2000" b="1" dirty="0">
                <a:latin typeface="Calibri"/>
                <a:cs typeface="Calibri"/>
              </a:rPr>
              <a:t>IÓN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37752" y="3886136"/>
            <a:ext cx="2233295" cy="2256155"/>
            <a:chOff x="2337752" y="3886136"/>
            <a:chExt cx="2233295" cy="2256155"/>
          </a:xfrm>
        </p:grpSpPr>
        <p:sp>
          <p:nvSpPr>
            <p:cNvPr id="30" name="object 30"/>
            <p:cNvSpPr/>
            <p:nvPr/>
          </p:nvSpPr>
          <p:spPr>
            <a:xfrm>
              <a:off x="2350769" y="3899153"/>
              <a:ext cx="2207260" cy="2230120"/>
            </a:xfrm>
            <a:custGeom>
              <a:avLst/>
              <a:gdLst/>
              <a:ahLst/>
              <a:cxnLst/>
              <a:rect l="l" t="t" r="r" b="b"/>
              <a:pathLst>
                <a:path w="2207260" h="2230120">
                  <a:moveTo>
                    <a:pt x="2206752" y="0"/>
                  </a:moveTo>
                  <a:lnTo>
                    <a:pt x="0" y="0"/>
                  </a:lnTo>
                  <a:lnTo>
                    <a:pt x="511" y="48484"/>
                  </a:lnTo>
                  <a:lnTo>
                    <a:pt x="2038" y="96716"/>
                  </a:lnTo>
                  <a:lnTo>
                    <a:pt x="4571" y="144685"/>
                  </a:lnTo>
                  <a:lnTo>
                    <a:pt x="8099" y="192381"/>
                  </a:lnTo>
                  <a:lnTo>
                    <a:pt x="12612" y="239792"/>
                  </a:lnTo>
                  <a:lnTo>
                    <a:pt x="18099" y="286909"/>
                  </a:lnTo>
                  <a:lnTo>
                    <a:pt x="24551" y="333721"/>
                  </a:lnTo>
                  <a:lnTo>
                    <a:pt x="31956" y="380217"/>
                  </a:lnTo>
                  <a:lnTo>
                    <a:pt x="40305" y="426388"/>
                  </a:lnTo>
                  <a:lnTo>
                    <a:pt x="49587" y="472222"/>
                  </a:lnTo>
                  <a:lnTo>
                    <a:pt x="59792" y="517709"/>
                  </a:lnTo>
                  <a:lnTo>
                    <a:pt x="70909" y="562839"/>
                  </a:lnTo>
                  <a:lnTo>
                    <a:pt x="82928" y="607602"/>
                  </a:lnTo>
                  <a:lnTo>
                    <a:pt x="95839" y="651986"/>
                  </a:lnTo>
                  <a:lnTo>
                    <a:pt x="109632" y="695982"/>
                  </a:lnTo>
                  <a:lnTo>
                    <a:pt x="124295" y="739579"/>
                  </a:lnTo>
                  <a:lnTo>
                    <a:pt x="139819" y="782766"/>
                  </a:lnTo>
                  <a:lnTo>
                    <a:pt x="156194" y="825533"/>
                  </a:lnTo>
                  <a:lnTo>
                    <a:pt x="173408" y="867870"/>
                  </a:lnTo>
                  <a:lnTo>
                    <a:pt x="191452" y="909766"/>
                  </a:lnTo>
                  <a:lnTo>
                    <a:pt x="210315" y="951210"/>
                  </a:lnTo>
                  <a:lnTo>
                    <a:pt x="229988" y="992193"/>
                  </a:lnTo>
                  <a:lnTo>
                    <a:pt x="250459" y="1032703"/>
                  </a:lnTo>
                  <a:lnTo>
                    <a:pt x="271718" y="1072731"/>
                  </a:lnTo>
                  <a:lnTo>
                    <a:pt x="293755" y="1112266"/>
                  </a:lnTo>
                  <a:lnTo>
                    <a:pt x="316560" y="1151297"/>
                  </a:lnTo>
                  <a:lnTo>
                    <a:pt x="340121" y="1189813"/>
                  </a:lnTo>
                  <a:lnTo>
                    <a:pt x="364430" y="1227806"/>
                  </a:lnTo>
                  <a:lnTo>
                    <a:pt x="389475" y="1265263"/>
                  </a:lnTo>
                  <a:lnTo>
                    <a:pt x="415247" y="1302175"/>
                  </a:lnTo>
                  <a:lnTo>
                    <a:pt x="441734" y="1338530"/>
                  </a:lnTo>
                  <a:lnTo>
                    <a:pt x="468927" y="1374320"/>
                  </a:lnTo>
                  <a:lnTo>
                    <a:pt x="496815" y="1409533"/>
                  </a:lnTo>
                  <a:lnTo>
                    <a:pt x="525387" y="1444158"/>
                  </a:lnTo>
                  <a:lnTo>
                    <a:pt x="554634" y="1478186"/>
                  </a:lnTo>
                  <a:lnTo>
                    <a:pt x="584545" y="1511605"/>
                  </a:lnTo>
                  <a:lnTo>
                    <a:pt x="615110" y="1544406"/>
                  </a:lnTo>
                  <a:lnTo>
                    <a:pt x="646318" y="1576578"/>
                  </a:lnTo>
                  <a:lnTo>
                    <a:pt x="678160" y="1608110"/>
                  </a:lnTo>
                  <a:lnTo>
                    <a:pt x="710624" y="1638992"/>
                  </a:lnTo>
                  <a:lnTo>
                    <a:pt x="743700" y="1669213"/>
                  </a:lnTo>
                  <a:lnTo>
                    <a:pt x="777378" y="1698764"/>
                  </a:lnTo>
                  <a:lnTo>
                    <a:pt x="811648" y="1727633"/>
                  </a:lnTo>
                  <a:lnTo>
                    <a:pt x="846500" y="1755810"/>
                  </a:lnTo>
                  <a:lnTo>
                    <a:pt x="881922" y="1783285"/>
                  </a:lnTo>
                  <a:lnTo>
                    <a:pt x="917905" y="1810048"/>
                  </a:lnTo>
                  <a:lnTo>
                    <a:pt x="954438" y="1836087"/>
                  </a:lnTo>
                  <a:lnTo>
                    <a:pt x="991511" y="1861392"/>
                  </a:lnTo>
                  <a:lnTo>
                    <a:pt x="1029114" y="1885953"/>
                  </a:lnTo>
                  <a:lnTo>
                    <a:pt x="1067235" y="1909760"/>
                  </a:lnTo>
                  <a:lnTo>
                    <a:pt x="1105866" y="1932801"/>
                  </a:lnTo>
                  <a:lnTo>
                    <a:pt x="1144995" y="1955068"/>
                  </a:lnTo>
                  <a:lnTo>
                    <a:pt x="1184613" y="1976548"/>
                  </a:lnTo>
                  <a:lnTo>
                    <a:pt x="1224708" y="1997231"/>
                  </a:lnTo>
                  <a:lnTo>
                    <a:pt x="1265271" y="2017108"/>
                  </a:lnTo>
                  <a:lnTo>
                    <a:pt x="1306291" y="2036167"/>
                  </a:lnTo>
                  <a:lnTo>
                    <a:pt x="1347757" y="2054399"/>
                  </a:lnTo>
                  <a:lnTo>
                    <a:pt x="1389660" y="2071793"/>
                  </a:lnTo>
                  <a:lnTo>
                    <a:pt x="1431990" y="2088337"/>
                  </a:lnTo>
                  <a:lnTo>
                    <a:pt x="1474734" y="2104023"/>
                  </a:lnTo>
                  <a:lnTo>
                    <a:pt x="1517885" y="2118839"/>
                  </a:lnTo>
                  <a:lnTo>
                    <a:pt x="1561430" y="2132774"/>
                  </a:lnTo>
                  <a:lnTo>
                    <a:pt x="1605360" y="2145820"/>
                  </a:lnTo>
                  <a:lnTo>
                    <a:pt x="1649665" y="2157964"/>
                  </a:lnTo>
                  <a:lnTo>
                    <a:pt x="1694333" y="2169197"/>
                  </a:lnTo>
                  <a:lnTo>
                    <a:pt x="1739355" y="2179508"/>
                  </a:lnTo>
                  <a:lnTo>
                    <a:pt x="1784721" y="2188886"/>
                  </a:lnTo>
                  <a:lnTo>
                    <a:pt x="1830419" y="2197322"/>
                  </a:lnTo>
                  <a:lnTo>
                    <a:pt x="1876440" y="2204804"/>
                  </a:lnTo>
                  <a:lnTo>
                    <a:pt x="1922773" y="2211323"/>
                  </a:lnTo>
                  <a:lnTo>
                    <a:pt x="1969409" y="2216868"/>
                  </a:lnTo>
                  <a:lnTo>
                    <a:pt x="2016335" y="2221428"/>
                  </a:lnTo>
                  <a:lnTo>
                    <a:pt x="2063544" y="2224992"/>
                  </a:lnTo>
                  <a:lnTo>
                    <a:pt x="2111022" y="2227552"/>
                  </a:lnTo>
                  <a:lnTo>
                    <a:pt x="2158762" y="2229095"/>
                  </a:lnTo>
                  <a:lnTo>
                    <a:pt x="2206752" y="2229612"/>
                  </a:lnTo>
                  <a:lnTo>
                    <a:pt x="2206752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50769" y="3899153"/>
              <a:ext cx="2207260" cy="2230120"/>
            </a:xfrm>
            <a:custGeom>
              <a:avLst/>
              <a:gdLst/>
              <a:ahLst/>
              <a:cxnLst/>
              <a:rect l="l" t="t" r="r" b="b"/>
              <a:pathLst>
                <a:path w="2207260" h="2230120">
                  <a:moveTo>
                    <a:pt x="2206752" y="2229612"/>
                  </a:moveTo>
                  <a:lnTo>
                    <a:pt x="2158762" y="2229095"/>
                  </a:lnTo>
                  <a:lnTo>
                    <a:pt x="2111022" y="2227552"/>
                  </a:lnTo>
                  <a:lnTo>
                    <a:pt x="2063544" y="2224992"/>
                  </a:lnTo>
                  <a:lnTo>
                    <a:pt x="2016335" y="2221428"/>
                  </a:lnTo>
                  <a:lnTo>
                    <a:pt x="1969409" y="2216868"/>
                  </a:lnTo>
                  <a:lnTo>
                    <a:pt x="1922773" y="2211323"/>
                  </a:lnTo>
                  <a:lnTo>
                    <a:pt x="1876440" y="2204804"/>
                  </a:lnTo>
                  <a:lnTo>
                    <a:pt x="1830419" y="2197322"/>
                  </a:lnTo>
                  <a:lnTo>
                    <a:pt x="1784721" y="2188886"/>
                  </a:lnTo>
                  <a:lnTo>
                    <a:pt x="1739355" y="2179508"/>
                  </a:lnTo>
                  <a:lnTo>
                    <a:pt x="1694333" y="2169197"/>
                  </a:lnTo>
                  <a:lnTo>
                    <a:pt x="1649665" y="2157964"/>
                  </a:lnTo>
                  <a:lnTo>
                    <a:pt x="1605360" y="2145820"/>
                  </a:lnTo>
                  <a:lnTo>
                    <a:pt x="1561430" y="2132774"/>
                  </a:lnTo>
                  <a:lnTo>
                    <a:pt x="1517885" y="2118839"/>
                  </a:lnTo>
                  <a:lnTo>
                    <a:pt x="1474734" y="2104023"/>
                  </a:lnTo>
                  <a:lnTo>
                    <a:pt x="1431990" y="2088337"/>
                  </a:lnTo>
                  <a:lnTo>
                    <a:pt x="1389660" y="2071793"/>
                  </a:lnTo>
                  <a:lnTo>
                    <a:pt x="1347757" y="2054399"/>
                  </a:lnTo>
                  <a:lnTo>
                    <a:pt x="1306291" y="2036167"/>
                  </a:lnTo>
                  <a:lnTo>
                    <a:pt x="1265271" y="2017108"/>
                  </a:lnTo>
                  <a:lnTo>
                    <a:pt x="1224708" y="1997231"/>
                  </a:lnTo>
                  <a:lnTo>
                    <a:pt x="1184613" y="1976548"/>
                  </a:lnTo>
                  <a:lnTo>
                    <a:pt x="1144995" y="1955068"/>
                  </a:lnTo>
                  <a:lnTo>
                    <a:pt x="1105866" y="1932801"/>
                  </a:lnTo>
                  <a:lnTo>
                    <a:pt x="1067235" y="1909760"/>
                  </a:lnTo>
                  <a:lnTo>
                    <a:pt x="1029114" y="1885953"/>
                  </a:lnTo>
                  <a:lnTo>
                    <a:pt x="991511" y="1861392"/>
                  </a:lnTo>
                  <a:lnTo>
                    <a:pt x="954438" y="1836087"/>
                  </a:lnTo>
                  <a:lnTo>
                    <a:pt x="917905" y="1810048"/>
                  </a:lnTo>
                  <a:lnTo>
                    <a:pt x="881922" y="1783285"/>
                  </a:lnTo>
                  <a:lnTo>
                    <a:pt x="846500" y="1755810"/>
                  </a:lnTo>
                  <a:lnTo>
                    <a:pt x="811648" y="1727633"/>
                  </a:lnTo>
                  <a:lnTo>
                    <a:pt x="777378" y="1698764"/>
                  </a:lnTo>
                  <a:lnTo>
                    <a:pt x="743700" y="1669213"/>
                  </a:lnTo>
                  <a:lnTo>
                    <a:pt x="710624" y="1638992"/>
                  </a:lnTo>
                  <a:lnTo>
                    <a:pt x="678160" y="1608110"/>
                  </a:lnTo>
                  <a:lnTo>
                    <a:pt x="646318" y="1576578"/>
                  </a:lnTo>
                  <a:lnTo>
                    <a:pt x="615110" y="1544406"/>
                  </a:lnTo>
                  <a:lnTo>
                    <a:pt x="584545" y="1511605"/>
                  </a:lnTo>
                  <a:lnTo>
                    <a:pt x="554634" y="1478186"/>
                  </a:lnTo>
                  <a:lnTo>
                    <a:pt x="525387" y="1444158"/>
                  </a:lnTo>
                  <a:lnTo>
                    <a:pt x="496815" y="1409533"/>
                  </a:lnTo>
                  <a:lnTo>
                    <a:pt x="468927" y="1374320"/>
                  </a:lnTo>
                  <a:lnTo>
                    <a:pt x="441734" y="1338530"/>
                  </a:lnTo>
                  <a:lnTo>
                    <a:pt x="415247" y="1302175"/>
                  </a:lnTo>
                  <a:lnTo>
                    <a:pt x="389475" y="1265263"/>
                  </a:lnTo>
                  <a:lnTo>
                    <a:pt x="364430" y="1227806"/>
                  </a:lnTo>
                  <a:lnTo>
                    <a:pt x="340121" y="1189813"/>
                  </a:lnTo>
                  <a:lnTo>
                    <a:pt x="316560" y="1151297"/>
                  </a:lnTo>
                  <a:lnTo>
                    <a:pt x="293755" y="1112266"/>
                  </a:lnTo>
                  <a:lnTo>
                    <a:pt x="271718" y="1072731"/>
                  </a:lnTo>
                  <a:lnTo>
                    <a:pt x="250459" y="1032703"/>
                  </a:lnTo>
                  <a:lnTo>
                    <a:pt x="229988" y="992193"/>
                  </a:lnTo>
                  <a:lnTo>
                    <a:pt x="210315" y="951210"/>
                  </a:lnTo>
                  <a:lnTo>
                    <a:pt x="191452" y="909766"/>
                  </a:lnTo>
                  <a:lnTo>
                    <a:pt x="173408" y="867870"/>
                  </a:lnTo>
                  <a:lnTo>
                    <a:pt x="156194" y="825533"/>
                  </a:lnTo>
                  <a:lnTo>
                    <a:pt x="139819" y="782766"/>
                  </a:lnTo>
                  <a:lnTo>
                    <a:pt x="124295" y="739579"/>
                  </a:lnTo>
                  <a:lnTo>
                    <a:pt x="109632" y="695982"/>
                  </a:lnTo>
                  <a:lnTo>
                    <a:pt x="95839" y="651986"/>
                  </a:lnTo>
                  <a:lnTo>
                    <a:pt x="82928" y="607602"/>
                  </a:lnTo>
                  <a:lnTo>
                    <a:pt x="70909" y="562839"/>
                  </a:lnTo>
                  <a:lnTo>
                    <a:pt x="59792" y="517709"/>
                  </a:lnTo>
                  <a:lnTo>
                    <a:pt x="49587" y="472222"/>
                  </a:lnTo>
                  <a:lnTo>
                    <a:pt x="40305" y="426388"/>
                  </a:lnTo>
                  <a:lnTo>
                    <a:pt x="31956" y="380217"/>
                  </a:lnTo>
                  <a:lnTo>
                    <a:pt x="24551" y="333721"/>
                  </a:lnTo>
                  <a:lnTo>
                    <a:pt x="18099" y="286909"/>
                  </a:lnTo>
                  <a:lnTo>
                    <a:pt x="12612" y="239792"/>
                  </a:lnTo>
                  <a:lnTo>
                    <a:pt x="8099" y="192381"/>
                  </a:lnTo>
                  <a:lnTo>
                    <a:pt x="4571" y="144685"/>
                  </a:lnTo>
                  <a:lnTo>
                    <a:pt x="2038" y="96716"/>
                  </a:lnTo>
                  <a:lnTo>
                    <a:pt x="511" y="48484"/>
                  </a:lnTo>
                  <a:lnTo>
                    <a:pt x="0" y="0"/>
                  </a:lnTo>
                  <a:lnTo>
                    <a:pt x="2206752" y="0"/>
                  </a:lnTo>
                  <a:lnTo>
                    <a:pt x="2206752" y="2229612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160522" y="4483100"/>
            <a:ext cx="12319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latin typeface="Calibri"/>
                <a:cs typeface="Calibri"/>
              </a:rPr>
              <a:t>D</a:t>
            </a:r>
            <a:r>
              <a:rPr sz="2100" b="1" spc="-35" dirty="0">
                <a:latin typeface="Calibri"/>
                <a:cs typeface="Calibri"/>
              </a:rPr>
              <a:t>E</a:t>
            </a:r>
            <a:r>
              <a:rPr sz="2100" b="1" dirty="0">
                <a:latin typeface="Calibri"/>
                <a:cs typeface="Calibri"/>
              </a:rPr>
              <a:t>S</a:t>
            </a:r>
            <a:r>
              <a:rPr sz="2100" b="1" spc="5" dirty="0">
                <a:latin typeface="Calibri"/>
                <a:cs typeface="Calibri"/>
              </a:rPr>
              <a:t>C</a:t>
            </a:r>
            <a:r>
              <a:rPr sz="2100" b="1" dirty="0">
                <a:latin typeface="Calibri"/>
                <a:cs typeface="Calibri"/>
              </a:rPr>
              <a:t>ANSO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71390" y="3398139"/>
            <a:ext cx="737870" cy="321945"/>
            <a:chOff x="4271390" y="3398139"/>
            <a:chExt cx="737870" cy="321945"/>
          </a:xfrm>
        </p:grpSpPr>
        <p:sp>
          <p:nvSpPr>
            <p:cNvPr id="34" name="object 34"/>
            <p:cNvSpPr/>
            <p:nvPr/>
          </p:nvSpPr>
          <p:spPr>
            <a:xfrm>
              <a:off x="4284344" y="3411093"/>
              <a:ext cx="711835" cy="296545"/>
            </a:xfrm>
            <a:custGeom>
              <a:avLst/>
              <a:gdLst/>
              <a:ahLst/>
              <a:cxnLst/>
              <a:rect l="l" t="t" r="r" b="b"/>
              <a:pathLst>
                <a:path w="711835" h="296545">
                  <a:moveTo>
                    <a:pt x="346328" y="0"/>
                  </a:moveTo>
                  <a:lnTo>
                    <a:pt x="295153" y="3210"/>
                  </a:lnTo>
                  <a:lnTo>
                    <a:pt x="246308" y="12537"/>
                  </a:lnTo>
                  <a:lnTo>
                    <a:pt x="200329" y="27522"/>
                  </a:lnTo>
                  <a:lnTo>
                    <a:pt x="157753" y="47705"/>
                  </a:lnTo>
                  <a:lnTo>
                    <a:pt x="119115" y="72629"/>
                  </a:lnTo>
                  <a:lnTo>
                    <a:pt x="84952" y="101834"/>
                  </a:lnTo>
                  <a:lnTo>
                    <a:pt x="55798" y="134862"/>
                  </a:lnTo>
                  <a:lnTo>
                    <a:pt x="32190" y="171255"/>
                  </a:lnTo>
                  <a:lnTo>
                    <a:pt x="14664" y="210555"/>
                  </a:lnTo>
                  <a:lnTo>
                    <a:pt x="3755" y="252301"/>
                  </a:lnTo>
                  <a:lnTo>
                    <a:pt x="0" y="296037"/>
                  </a:lnTo>
                  <a:lnTo>
                    <a:pt x="84581" y="296037"/>
                  </a:lnTo>
                  <a:lnTo>
                    <a:pt x="90970" y="249593"/>
                  </a:lnTo>
                  <a:lnTo>
                    <a:pt x="109417" y="206155"/>
                  </a:lnTo>
                  <a:lnTo>
                    <a:pt x="138842" y="167143"/>
                  </a:lnTo>
                  <a:lnTo>
                    <a:pt x="178167" y="133976"/>
                  </a:lnTo>
                  <a:lnTo>
                    <a:pt x="226313" y="108077"/>
                  </a:lnTo>
                  <a:lnTo>
                    <a:pt x="275649" y="92377"/>
                  </a:lnTo>
                  <a:lnTo>
                    <a:pt x="326318" y="85139"/>
                  </a:lnTo>
                  <a:lnTo>
                    <a:pt x="376904" y="86000"/>
                  </a:lnTo>
                  <a:lnTo>
                    <a:pt x="425989" y="94599"/>
                  </a:lnTo>
                  <a:lnTo>
                    <a:pt x="472158" y="110573"/>
                  </a:lnTo>
                  <a:lnTo>
                    <a:pt x="513992" y="133562"/>
                  </a:lnTo>
                  <a:lnTo>
                    <a:pt x="550076" y="163203"/>
                  </a:lnTo>
                  <a:lnTo>
                    <a:pt x="578992" y="199136"/>
                  </a:lnTo>
                  <a:lnTo>
                    <a:pt x="542670" y="199136"/>
                  </a:lnTo>
                  <a:lnTo>
                    <a:pt x="650366" y="296037"/>
                  </a:lnTo>
                  <a:lnTo>
                    <a:pt x="711834" y="199136"/>
                  </a:lnTo>
                  <a:lnTo>
                    <a:pt x="673607" y="199136"/>
                  </a:lnTo>
                  <a:lnTo>
                    <a:pt x="651705" y="156340"/>
                  </a:lnTo>
                  <a:lnTo>
                    <a:pt x="622809" y="117711"/>
                  </a:lnTo>
                  <a:lnTo>
                    <a:pt x="587702" y="83722"/>
                  </a:lnTo>
                  <a:lnTo>
                    <a:pt x="547163" y="54848"/>
                  </a:lnTo>
                  <a:lnTo>
                    <a:pt x="501975" y="31564"/>
                  </a:lnTo>
                  <a:lnTo>
                    <a:pt x="452919" y="14345"/>
                  </a:lnTo>
                  <a:lnTo>
                    <a:pt x="400777" y="3665"/>
                  </a:lnTo>
                  <a:lnTo>
                    <a:pt x="346328" y="0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84344" y="3411093"/>
              <a:ext cx="711835" cy="296545"/>
            </a:xfrm>
            <a:custGeom>
              <a:avLst/>
              <a:gdLst/>
              <a:ahLst/>
              <a:cxnLst/>
              <a:rect l="l" t="t" r="r" b="b"/>
              <a:pathLst>
                <a:path w="711835" h="296545">
                  <a:moveTo>
                    <a:pt x="0" y="296037"/>
                  </a:moveTo>
                  <a:lnTo>
                    <a:pt x="3755" y="252301"/>
                  </a:lnTo>
                  <a:lnTo>
                    <a:pt x="14664" y="210555"/>
                  </a:lnTo>
                  <a:lnTo>
                    <a:pt x="32190" y="171255"/>
                  </a:lnTo>
                  <a:lnTo>
                    <a:pt x="55798" y="134862"/>
                  </a:lnTo>
                  <a:lnTo>
                    <a:pt x="84952" y="101834"/>
                  </a:lnTo>
                  <a:lnTo>
                    <a:pt x="119115" y="72629"/>
                  </a:lnTo>
                  <a:lnTo>
                    <a:pt x="157753" y="47705"/>
                  </a:lnTo>
                  <a:lnTo>
                    <a:pt x="200329" y="27522"/>
                  </a:lnTo>
                  <a:lnTo>
                    <a:pt x="246308" y="12537"/>
                  </a:lnTo>
                  <a:lnTo>
                    <a:pt x="295153" y="3210"/>
                  </a:lnTo>
                  <a:lnTo>
                    <a:pt x="346328" y="0"/>
                  </a:lnTo>
                  <a:lnTo>
                    <a:pt x="400777" y="3665"/>
                  </a:lnTo>
                  <a:lnTo>
                    <a:pt x="452919" y="14345"/>
                  </a:lnTo>
                  <a:lnTo>
                    <a:pt x="501975" y="31564"/>
                  </a:lnTo>
                  <a:lnTo>
                    <a:pt x="547163" y="54848"/>
                  </a:lnTo>
                  <a:lnTo>
                    <a:pt x="587702" y="83722"/>
                  </a:lnTo>
                  <a:lnTo>
                    <a:pt x="622809" y="117711"/>
                  </a:lnTo>
                  <a:lnTo>
                    <a:pt x="651705" y="156340"/>
                  </a:lnTo>
                  <a:lnTo>
                    <a:pt x="673607" y="199136"/>
                  </a:lnTo>
                  <a:lnTo>
                    <a:pt x="711834" y="199136"/>
                  </a:lnTo>
                  <a:lnTo>
                    <a:pt x="650366" y="296037"/>
                  </a:lnTo>
                  <a:lnTo>
                    <a:pt x="542670" y="199136"/>
                  </a:lnTo>
                  <a:lnTo>
                    <a:pt x="578992" y="199136"/>
                  </a:lnTo>
                  <a:lnTo>
                    <a:pt x="550076" y="163203"/>
                  </a:lnTo>
                  <a:lnTo>
                    <a:pt x="513992" y="133562"/>
                  </a:lnTo>
                  <a:lnTo>
                    <a:pt x="472158" y="110573"/>
                  </a:lnTo>
                  <a:lnTo>
                    <a:pt x="425989" y="94599"/>
                  </a:lnTo>
                  <a:lnTo>
                    <a:pt x="376904" y="86000"/>
                  </a:lnTo>
                  <a:lnTo>
                    <a:pt x="326318" y="85139"/>
                  </a:lnTo>
                  <a:lnTo>
                    <a:pt x="275649" y="92377"/>
                  </a:lnTo>
                  <a:lnTo>
                    <a:pt x="226313" y="108077"/>
                  </a:lnTo>
                  <a:lnTo>
                    <a:pt x="178167" y="133976"/>
                  </a:lnTo>
                  <a:lnTo>
                    <a:pt x="138842" y="167143"/>
                  </a:lnTo>
                  <a:lnTo>
                    <a:pt x="109417" y="206155"/>
                  </a:lnTo>
                  <a:lnTo>
                    <a:pt x="90970" y="249593"/>
                  </a:lnTo>
                  <a:lnTo>
                    <a:pt x="84581" y="296037"/>
                  </a:lnTo>
                  <a:lnTo>
                    <a:pt x="0" y="29603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4252340" y="3954017"/>
            <a:ext cx="737870" cy="321310"/>
            <a:chOff x="4252340" y="3954017"/>
            <a:chExt cx="737870" cy="321310"/>
          </a:xfrm>
        </p:grpSpPr>
        <p:sp>
          <p:nvSpPr>
            <p:cNvPr id="37" name="object 37"/>
            <p:cNvSpPr/>
            <p:nvPr/>
          </p:nvSpPr>
          <p:spPr>
            <a:xfrm>
              <a:off x="4265294" y="3966971"/>
              <a:ext cx="711835" cy="295910"/>
            </a:xfrm>
            <a:custGeom>
              <a:avLst/>
              <a:gdLst/>
              <a:ahLst/>
              <a:cxnLst/>
              <a:rect l="l" t="t" r="r" b="b"/>
              <a:pathLst>
                <a:path w="711835" h="295910">
                  <a:moveTo>
                    <a:pt x="711834" y="0"/>
                  </a:moveTo>
                  <a:lnTo>
                    <a:pt x="627379" y="0"/>
                  </a:lnTo>
                  <a:lnTo>
                    <a:pt x="621004" y="46292"/>
                  </a:lnTo>
                  <a:lnTo>
                    <a:pt x="602589" y="89584"/>
                  </a:lnTo>
                  <a:lnTo>
                    <a:pt x="573201" y="128464"/>
                  </a:lnTo>
                  <a:lnTo>
                    <a:pt x="533907" y="161515"/>
                  </a:lnTo>
                  <a:lnTo>
                    <a:pt x="485775" y="187325"/>
                  </a:lnTo>
                  <a:lnTo>
                    <a:pt x="436428" y="203072"/>
                  </a:lnTo>
                  <a:lnTo>
                    <a:pt x="385728" y="210363"/>
                  </a:lnTo>
                  <a:lnTo>
                    <a:pt x="335097" y="209564"/>
                  </a:lnTo>
                  <a:lnTo>
                    <a:pt x="285956" y="201040"/>
                  </a:lnTo>
                  <a:lnTo>
                    <a:pt x="239726" y="185159"/>
                  </a:lnTo>
                  <a:lnTo>
                    <a:pt x="197828" y="162286"/>
                  </a:lnTo>
                  <a:lnTo>
                    <a:pt x="161684" y="132786"/>
                  </a:lnTo>
                  <a:lnTo>
                    <a:pt x="132714" y="97027"/>
                  </a:lnTo>
                  <a:lnTo>
                    <a:pt x="168782" y="97027"/>
                  </a:lnTo>
                  <a:lnTo>
                    <a:pt x="61087" y="0"/>
                  </a:lnTo>
                  <a:lnTo>
                    <a:pt x="0" y="97027"/>
                  </a:lnTo>
                  <a:lnTo>
                    <a:pt x="38100" y="97027"/>
                  </a:lnTo>
                  <a:lnTo>
                    <a:pt x="60043" y="139644"/>
                  </a:lnTo>
                  <a:lnTo>
                    <a:pt x="88969" y="178119"/>
                  </a:lnTo>
                  <a:lnTo>
                    <a:pt x="124095" y="211977"/>
                  </a:lnTo>
                  <a:lnTo>
                    <a:pt x="164639" y="240744"/>
                  </a:lnTo>
                  <a:lnTo>
                    <a:pt x="209821" y="263944"/>
                  </a:lnTo>
                  <a:lnTo>
                    <a:pt x="258859" y="281104"/>
                  </a:lnTo>
                  <a:lnTo>
                    <a:pt x="310972" y="291748"/>
                  </a:lnTo>
                  <a:lnTo>
                    <a:pt x="365378" y="295401"/>
                  </a:lnTo>
                  <a:lnTo>
                    <a:pt x="416557" y="292197"/>
                  </a:lnTo>
                  <a:lnTo>
                    <a:pt x="465410" y="282888"/>
                  </a:lnTo>
                  <a:lnTo>
                    <a:pt x="511401" y="267933"/>
                  </a:lnTo>
                  <a:lnTo>
                    <a:pt x="553992" y="247791"/>
                  </a:lnTo>
                  <a:lnTo>
                    <a:pt x="592646" y="222918"/>
                  </a:lnTo>
                  <a:lnTo>
                    <a:pt x="626828" y="193773"/>
                  </a:lnTo>
                  <a:lnTo>
                    <a:pt x="655998" y="160815"/>
                  </a:lnTo>
                  <a:lnTo>
                    <a:pt x="679621" y="124500"/>
                  </a:lnTo>
                  <a:lnTo>
                    <a:pt x="697159" y="85287"/>
                  </a:lnTo>
                  <a:lnTo>
                    <a:pt x="708076" y="43634"/>
                  </a:lnTo>
                  <a:lnTo>
                    <a:pt x="711834" y="0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65294" y="3966971"/>
              <a:ext cx="711835" cy="295910"/>
            </a:xfrm>
            <a:custGeom>
              <a:avLst/>
              <a:gdLst/>
              <a:ahLst/>
              <a:cxnLst/>
              <a:rect l="l" t="t" r="r" b="b"/>
              <a:pathLst>
                <a:path w="711835" h="295910">
                  <a:moveTo>
                    <a:pt x="711834" y="0"/>
                  </a:moveTo>
                  <a:lnTo>
                    <a:pt x="708076" y="43634"/>
                  </a:lnTo>
                  <a:lnTo>
                    <a:pt x="697159" y="85287"/>
                  </a:lnTo>
                  <a:lnTo>
                    <a:pt x="679621" y="124500"/>
                  </a:lnTo>
                  <a:lnTo>
                    <a:pt x="655998" y="160815"/>
                  </a:lnTo>
                  <a:lnTo>
                    <a:pt x="626828" y="193773"/>
                  </a:lnTo>
                  <a:lnTo>
                    <a:pt x="592646" y="222918"/>
                  </a:lnTo>
                  <a:lnTo>
                    <a:pt x="553992" y="247791"/>
                  </a:lnTo>
                  <a:lnTo>
                    <a:pt x="511401" y="267933"/>
                  </a:lnTo>
                  <a:lnTo>
                    <a:pt x="465410" y="282888"/>
                  </a:lnTo>
                  <a:lnTo>
                    <a:pt x="416557" y="292197"/>
                  </a:lnTo>
                  <a:lnTo>
                    <a:pt x="365378" y="295401"/>
                  </a:lnTo>
                  <a:lnTo>
                    <a:pt x="310972" y="291748"/>
                  </a:lnTo>
                  <a:lnTo>
                    <a:pt x="258859" y="281104"/>
                  </a:lnTo>
                  <a:lnTo>
                    <a:pt x="209821" y="263944"/>
                  </a:lnTo>
                  <a:lnTo>
                    <a:pt x="164639" y="240744"/>
                  </a:lnTo>
                  <a:lnTo>
                    <a:pt x="124095" y="211977"/>
                  </a:lnTo>
                  <a:lnTo>
                    <a:pt x="88969" y="178119"/>
                  </a:lnTo>
                  <a:lnTo>
                    <a:pt x="60043" y="139644"/>
                  </a:lnTo>
                  <a:lnTo>
                    <a:pt x="38100" y="97027"/>
                  </a:lnTo>
                  <a:lnTo>
                    <a:pt x="0" y="97027"/>
                  </a:lnTo>
                  <a:lnTo>
                    <a:pt x="61087" y="0"/>
                  </a:lnTo>
                  <a:lnTo>
                    <a:pt x="168782" y="97027"/>
                  </a:lnTo>
                  <a:lnTo>
                    <a:pt x="132714" y="97027"/>
                  </a:lnTo>
                  <a:lnTo>
                    <a:pt x="161684" y="132786"/>
                  </a:lnTo>
                  <a:lnTo>
                    <a:pt x="197828" y="162286"/>
                  </a:lnTo>
                  <a:lnTo>
                    <a:pt x="239726" y="185159"/>
                  </a:lnTo>
                  <a:lnTo>
                    <a:pt x="285956" y="201040"/>
                  </a:lnTo>
                  <a:lnTo>
                    <a:pt x="335097" y="209564"/>
                  </a:lnTo>
                  <a:lnTo>
                    <a:pt x="385728" y="210363"/>
                  </a:lnTo>
                  <a:lnTo>
                    <a:pt x="436428" y="203072"/>
                  </a:lnTo>
                  <a:lnTo>
                    <a:pt x="485775" y="187325"/>
                  </a:lnTo>
                  <a:lnTo>
                    <a:pt x="533907" y="161515"/>
                  </a:lnTo>
                  <a:lnTo>
                    <a:pt x="573201" y="128464"/>
                  </a:lnTo>
                  <a:lnTo>
                    <a:pt x="602589" y="89584"/>
                  </a:lnTo>
                  <a:lnTo>
                    <a:pt x="621004" y="46292"/>
                  </a:lnTo>
                  <a:lnTo>
                    <a:pt x="627379" y="0"/>
                  </a:lnTo>
                  <a:lnTo>
                    <a:pt x="711834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8522" y="711834"/>
            <a:ext cx="7284084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73350" marR="5080" indent="-2661285" algn="just">
              <a:lnSpc>
                <a:spcPct val="100000"/>
              </a:lnSpc>
              <a:spcBef>
                <a:spcPts val="105"/>
              </a:spcBef>
            </a:pPr>
            <a:r>
              <a:rPr sz="2400" spc="-10" dirty="0"/>
              <a:t>OBJETIVO </a:t>
            </a:r>
            <a:r>
              <a:rPr sz="2400" spc="-5" dirty="0"/>
              <a:t>DE </a:t>
            </a:r>
            <a:r>
              <a:rPr sz="2400" dirty="0"/>
              <a:t>LA </a:t>
            </a:r>
            <a:r>
              <a:rPr sz="2400" spc="-10" dirty="0"/>
              <a:t>SESIÓN </a:t>
            </a:r>
            <a:r>
              <a:rPr sz="2400" spc="-5" dirty="0"/>
              <a:t>DE </a:t>
            </a:r>
            <a:r>
              <a:rPr lang="es-MX" sz="2400" spc="-15" dirty="0"/>
              <a:t>ENTRENAMIENTO FUNCIONAL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2792095"/>
            <a:ext cx="63963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31975" algn="l"/>
                <a:tab pos="2472690" algn="l"/>
                <a:tab pos="4735830" algn="l"/>
              </a:tabLst>
            </a:pPr>
            <a:r>
              <a:rPr sz="3200" spc="-125" dirty="0">
                <a:latin typeface="Arial MT"/>
                <a:cs typeface="Arial MT"/>
              </a:rPr>
              <a:t>T</a:t>
            </a:r>
            <a:r>
              <a:rPr sz="3200" dirty="0">
                <a:latin typeface="Arial MT"/>
                <a:cs typeface="Arial MT"/>
              </a:rPr>
              <a:t>ra</a:t>
            </a:r>
            <a:r>
              <a:rPr sz="3200" spc="-10" dirty="0">
                <a:latin typeface="Arial MT"/>
                <a:cs typeface="Arial MT"/>
              </a:rPr>
              <a:t>b</a:t>
            </a:r>
            <a:r>
              <a:rPr sz="3200" dirty="0">
                <a:latin typeface="Arial MT"/>
                <a:cs typeface="Arial MT"/>
              </a:rPr>
              <a:t>aj</a:t>
            </a:r>
            <a:r>
              <a:rPr sz="3200" spc="-15" dirty="0">
                <a:latin typeface="Arial MT"/>
                <a:cs typeface="Arial MT"/>
              </a:rPr>
              <a:t>a</a:t>
            </a:r>
            <a:r>
              <a:rPr sz="3200" dirty="0">
                <a:latin typeface="Arial MT"/>
                <a:cs typeface="Arial MT"/>
              </a:rPr>
              <a:t>r	</a:t>
            </a:r>
            <a:r>
              <a:rPr sz="3200" spc="-5" dirty="0">
                <a:latin typeface="Arial MT"/>
                <a:cs typeface="Arial MT"/>
              </a:rPr>
              <a:t>l</a:t>
            </a:r>
            <a:r>
              <a:rPr sz="3200" dirty="0">
                <a:latin typeface="Arial MT"/>
                <a:cs typeface="Arial MT"/>
              </a:rPr>
              <a:t>a	r</a:t>
            </a:r>
            <a:r>
              <a:rPr sz="3200" spc="-20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sist</a:t>
            </a:r>
            <a:r>
              <a:rPr sz="3200" spc="-15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ncia	m</a:t>
            </a:r>
            <a:r>
              <a:rPr sz="3200" spc="-10" dirty="0">
                <a:latin typeface="Arial MT"/>
                <a:cs typeface="Arial MT"/>
              </a:rPr>
              <a:t>u</a:t>
            </a:r>
            <a:r>
              <a:rPr sz="3200" dirty="0">
                <a:latin typeface="Arial MT"/>
                <a:cs typeface="Arial MT"/>
              </a:rPr>
              <a:t>sc</a:t>
            </a:r>
            <a:r>
              <a:rPr sz="3200" spc="-20" dirty="0">
                <a:latin typeface="Arial MT"/>
                <a:cs typeface="Arial MT"/>
              </a:rPr>
              <a:t>u</a:t>
            </a:r>
            <a:r>
              <a:rPr sz="3200" dirty="0">
                <a:latin typeface="Arial MT"/>
                <a:cs typeface="Arial MT"/>
              </a:rPr>
              <a:t>lar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30618" y="2792095"/>
            <a:ext cx="13785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MT"/>
                <a:cs typeface="Arial MT"/>
              </a:rPr>
              <a:t>g</a:t>
            </a:r>
            <a:r>
              <a:rPr sz="3200" spc="-10" dirty="0">
                <a:latin typeface="Arial MT"/>
                <a:cs typeface="Arial MT"/>
              </a:rPr>
              <a:t>e</a:t>
            </a:r>
            <a:r>
              <a:rPr sz="3200" spc="-20" dirty="0">
                <a:latin typeface="Arial MT"/>
                <a:cs typeface="Arial MT"/>
              </a:rPr>
              <a:t>n</a:t>
            </a:r>
            <a:r>
              <a:rPr sz="3200" dirty="0">
                <a:latin typeface="Arial MT"/>
                <a:cs typeface="Arial MT"/>
              </a:rPr>
              <a:t>er</a:t>
            </a:r>
            <a:r>
              <a:rPr sz="3200" spc="-10" dirty="0">
                <a:latin typeface="Arial MT"/>
                <a:cs typeface="Arial MT"/>
              </a:rPr>
              <a:t>a</a:t>
            </a:r>
            <a:r>
              <a:rPr sz="3200" dirty="0">
                <a:latin typeface="Arial MT"/>
                <a:cs typeface="Arial MT"/>
              </a:rPr>
              <a:t>l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280028"/>
            <a:ext cx="8075295" cy="147891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45"/>
              </a:spcBef>
            </a:pPr>
            <a:r>
              <a:rPr sz="3200" spc="-5" dirty="0">
                <a:latin typeface="Arial MT"/>
                <a:cs typeface="Arial MT"/>
              </a:rPr>
              <a:t>mediante diferentes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métodos, ejercicios </a:t>
            </a:r>
            <a:r>
              <a:rPr sz="3200" dirty="0">
                <a:latin typeface="Arial MT"/>
                <a:cs typeface="Arial MT"/>
              </a:rPr>
              <a:t>y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materiales que contribuyan al mejoramiento 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de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la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aptitud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física.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8829" y="623138"/>
            <a:ext cx="4889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ESTRUCTURA</a:t>
            </a:r>
            <a:r>
              <a:rPr spc="-50" dirty="0"/>
              <a:t> </a:t>
            </a:r>
            <a:r>
              <a:rPr spc="-10" dirty="0"/>
              <a:t>GENERAL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9" y="5428488"/>
            <a:ext cx="5326380" cy="9342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51884" y="5721197"/>
            <a:ext cx="1892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Divertido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efectivo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5479" y="4142232"/>
            <a:ext cx="5337048" cy="13883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27885" y="4328540"/>
            <a:ext cx="4938395" cy="4794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629410" marR="5080" indent="-1617345">
              <a:lnSpc>
                <a:spcPts val="1660"/>
              </a:lnSpc>
              <a:spcBef>
                <a:spcPts val="365"/>
              </a:spcBef>
            </a:pPr>
            <a:r>
              <a:rPr sz="1600" b="1" spc="-15" dirty="0">
                <a:latin typeface="Arial"/>
                <a:cs typeface="Arial"/>
              </a:rPr>
              <a:t>Vuelta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 la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calma: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movilidad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 estiramiento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general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(10-15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aprox)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5479" y="2854451"/>
            <a:ext cx="5326380" cy="138836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94941" y="2935986"/>
            <a:ext cx="4806950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-1270" algn="ctr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Parte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central: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desarrollo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ejercicios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mayor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menor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tamaño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utilizando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los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métodos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planteados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(30-40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aprox)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35479" y="1568196"/>
            <a:ext cx="5326380" cy="138836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226945" y="1858467"/>
            <a:ext cx="47459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Activación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movilidad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general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(10-15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aprox)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6106" y="456692"/>
            <a:ext cx="7031786" cy="1146338"/>
          </a:xfrm>
          <a:prstGeom prst="rect">
            <a:avLst/>
          </a:prstGeom>
        </p:spPr>
        <p:txBody>
          <a:bodyPr vert="horz" wrap="square" lIns="0" tIns="159892" rIns="0" bIns="0" rtlCol="0">
            <a:spAutoFit/>
          </a:bodyPr>
          <a:lstStyle/>
          <a:p>
            <a:pPr marL="1461135" marR="5080" indent="-77597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EJERCICIOS</a:t>
            </a:r>
            <a:r>
              <a:rPr sz="3200" spc="10" dirty="0"/>
              <a:t> </a:t>
            </a:r>
            <a:r>
              <a:rPr sz="3200" spc="-55" dirty="0"/>
              <a:t>PARA</a:t>
            </a:r>
            <a:r>
              <a:rPr sz="3200" spc="-20" dirty="0"/>
              <a:t> </a:t>
            </a:r>
            <a:r>
              <a:rPr lang="es-MX" sz="3200" spc="-20" dirty="0"/>
              <a:t>EL ENTRENAMIENTO FUNCIONAL</a:t>
            </a:r>
            <a:endParaRPr sz="3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029455" y="1824227"/>
            <a:ext cx="4729480" cy="4352925"/>
            <a:chOff x="4029455" y="1824227"/>
            <a:chExt cx="4729480" cy="4352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9455" y="3445763"/>
              <a:ext cx="2002536" cy="1063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1375" y="3749039"/>
              <a:ext cx="1879092" cy="4907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1177" y="3487673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1785112" y="0"/>
                  </a:moveTo>
                  <a:lnTo>
                    <a:pt x="93980" y="0"/>
                  </a:lnTo>
                  <a:lnTo>
                    <a:pt x="57382" y="7379"/>
                  </a:lnTo>
                  <a:lnTo>
                    <a:pt x="27511" y="27511"/>
                  </a:lnTo>
                  <a:lnTo>
                    <a:pt x="7379" y="57382"/>
                  </a:lnTo>
                  <a:lnTo>
                    <a:pt x="0" y="93979"/>
                  </a:lnTo>
                  <a:lnTo>
                    <a:pt x="0" y="846327"/>
                  </a:lnTo>
                  <a:lnTo>
                    <a:pt x="7379" y="882925"/>
                  </a:lnTo>
                  <a:lnTo>
                    <a:pt x="27511" y="912796"/>
                  </a:lnTo>
                  <a:lnTo>
                    <a:pt x="57382" y="932928"/>
                  </a:lnTo>
                  <a:lnTo>
                    <a:pt x="93980" y="940307"/>
                  </a:lnTo>
                  <a:lnTo>
                    <a:pt x="1785112" y="940307"/>
                  </a:lnTo>
                  <a:lnTo>
                    <a:pt x="1821709" y="932928"/>
                  </a:lnTo>
                  <a:lnTo>
                    <a:pt x="1851580" y="912796"/>
                  </a:lnTo>
                  <a:lnTo>
                    <a:pt x="1871712" y="882925"/>
                  </a:lnTo>
                  <a:lnTo>
                    <a:pt x="1879092" y="846327"/>
                  </a:lnTo>
                  <a:lnTo>
                    <a:pt x="1879092" y="93979"/>
                  </a:lnTo>
                  <a:lnTo>
                    <a:pt x="1871712" y="57382"/>
                  </a:lnTo>
                  <a:lnTo>
                    <a:pt x="1851580" y="27511"/>
                  </a:lnTo>
                  <a:lnTo>
                    <a:pt x="1821709" y="7379"/>
                  </a:lnTo>
                  <a:lnTo>
                    <a:pt x="178511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91177" y="3487673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0" y="93979"/>
                  </a:moveTo>
                  <a:lnTo>
                    <a:pt x="7379" y="57382"/>
                  </a:lnTo>
                  <a:lnTo>
                    <a:pt x="27511" y="27511"/>
                  </a:lnTo>
                  <a:lnTo>
                    <a:pt x="57382" y="7379"/>
                  </a:lnTo>
                  <a:lnTo>
                    <a:pt x="93980" y="0"/>
                  </a:lnTo>
                  <a:lnTo>
                    <a:pt x="1785112" y="0"/>
                  </a:lnTo>
                  <a:lnTo>
                    <a:pt x="1821709" y="7379"/>
                  </a:lnTo>
                  <a:lnTo>
                    <a:pt x="1851580" y="27511"/>
                  </a:lnTo>
                  <a:lnTo>
                    <a:pt x="1871712" y="57382"/>
                  </a:lnTo>
                  <a:lnTo>
                    <a:pt x="1879092" y="93979"/>
                  </a:lnTo>
                  <a:lnTo>
                    <a:pt x="1879092" y="846327"/>
                  </a:lnTo>
                  <a:lnTo>
                    <a:pt x="1871712" y="882925"/>
                  </a:lnTo>
                  <a:lnTo>
                    <a:pt x="1851580" y="912796"/>
                  </a:lnTo>
                  <a:lnTo>
                    <a:pt x="1821709" y="932928"/>
                  </a:lnTo>
                  <a:lnTo>
                    <a:pt x="1785112" y="940307"/>
                  </a:lnTo>
                  <a:lnTo>
                    <a:pt x="93980" y="940307"/>
                  </a:lnTo>
                  <a:lnTo>
                    <a:pt x="57382" y="932928"/>
                  </a:lnTo>
                  <a:lnTo>
                    <a:pt x="27511" y="912796"/>
                  </a:lnTo>
                  <a:lnTo>
                    <a:pt x="7379" y="882925"/>
                  </a:lnTo>
                  <a:lnTo>
                    <a:pt x="0" y="846327"/>
                  </a:lnTo>
                  <a:lnTo>
                    <a:pt x="0" y="9397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69888" y="2335148"/>
              <a:ext cx="752475" cy="1621790"/>
            </a:xfrm>
            <a:custGeom>
              <a:avLst/>
              <a:gdLst/>
              <a:ahLst/>
              <a:cxnLst/>
              <a:rect l="l" t="t" r="r" b="b"/>
              <a:pathLst>
                <a:path w="752475" h="1621789">
                  <a:moveTo>
                    <a:pt x="0" y="1621408"/>
                  </a:moveTo>
                  <a:lnTo>
                    <a:pt x="751966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404" y="1824227"/>
              <a:ext cx="2002536" cy="10637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3304" y="2022347"/>
              <a:ext cx="2135124" cy="7010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23126" y="1866137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1785112" y="0"/>
                  </a:moveTo>
                  <a:lnTo>
                    <a:pt x="93979" y="0"/>
                  </a:lnTo>
                  <a:lnTo>
                    <a:pt x="57382" y="7379"/>
                  </a:lnTo>
                  <a:lnTo>
                    <a:pt x="27511" y="27511"/>
                  </a:lnTo>
                  <a:lnTo>
                    <a:pt x="7379" y="57382"/>
                  </a:lnTo>
                  <a:lnTo>
                    <a:pt x="0" y="93979"/>
                  </a:lnTo>
                  <a:lnTo>
                    <a:pt x="0" y="846327"/>
                  </a:lnTo>
                  <a:lnTo>
                    <a:pt x="7379" y="882925"/>
                  </a:lnTo>
                  <a:lnTo>
                    <a:pt x="27511" y="912796"/>
                  </a:lnTo>
                  <a:lnTo>
                    <a:pt x="57382" y="932928"/>
                  </a:lnTo>
                  <a:lnTo>
                    <a:pt x="93979" y="940308"/>
                  </a:lnTo>
                  <a:lnTo>
                    <a:pt x="1785112" y="940308"/>
                  </a:lnTo>
                  <a:lnTo>
                    <a:pt x="1821709" y="932928"/>
                  </a:lnTo>
                  <a:lnTo>
                    <a:pt x="1851580" y="912796"/>
                  </a:lnTo>
                  <a:lnTo>
                    <a:pt x="1871712" y="882925"/>
                  </a:lnTo>
                  <a:lnTo>
                    <a:pt x="1879092" y="846327"/>
                  </a:lnTo>
                  <a:lnTo>
                    <a:pt x="1879092" y="93979"/>
                  </a:lnTo>
                  <a:lnTo>
                    <a:pt x="1871712" y="57382"/>
                  </a:lnTo>
                  <a:lnTo>
                    <a:pt x="1851580" y="27511"/>
                  </a:lnTo>
                  <a:lnTo>
                    <a:pt x="1821709" y="7379"/>
                  </a:lnTo>
                  <a:lnTo>
                    <a:pt x="178511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23126" y="1866137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0" y="93979"/>
                  </a:moveTo>
                  <a:lnTo>
                    <a:pt x="7379" y="57382"/>
                  </a:lnTo>
                  <a:lnTo>
                    <a:pt x="27511" y="27511"/>
                  </a:lnTo>
                  <a:lnTo>
                    <a:pt x="57382" y="7379"/>
                  </a:lnTo>
                  <a:lnTo>
                    <a:pt x="93979" y="0"/>
                  </a:lnTo>
                  <a:lnTo>
                    <a:pt x="1785112" y="0"/>
                  </a:lnTo>
                  <a:lnTo>
                    <a:pt x="1821709" y="7379"/>
                  </a:lnTo>
                  <a:lnTo>
                    <a:pt x="1851580" y="27511"/>
                  </a:lnTo>
                  <a:lnTo>
                    <a:pt x="1871712" y="57382"/>
                  </a:lnTo>
                  <a:lnTo>
                    <a:pt x="1879092" y="93979"/>
                  </a:lnTo>
                  <a:lnTo>
                    <a:pt x="1879092" y="846327"/>
                  </a:lnTo>
                  <a:lnTo>
                    <a:pt x="1871712" y="882925"/>
                  </a:lnTo>
                  <a:lnTo>
                    <a:pt x="1851580" y="912796"/>
                  </a:lnTo>
                  <a:lnTo>
                    <a:pt x="1821709" y="932928"/>
                  </a:lnTo>
                  <a:lnTo>
                    <a:pt x="1785112" y="940308"/>
                  </a:lnTo>
                  <a:lnTo>
                    <a:pt x="93979" y="940308"/>
                  </a:lnTo>
                  <a:lnTo>
                    <a:pt x="57382" y="932928"/>
                  </a:lnTo>
                  <a:lnTo>
                    <a:pt x="27511" y="912796"/>
                  </a:lnTo>
                  <a:lnTo>
                    <a:pt x="7379" y="882925"/>
                  </a:lnTo>
                  <a:lnTo>
                    <a:pt x="0" y="846327"/>
                  </a:lnTo>
                  <a:lnTo>
                    <a:pt x="0" y="9397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69888" y="3416045"/>
              <a:ext cx="752475" cy="541020"/>
            </a:xfrm>
            <a:custGeom>
              <a:avLst/>
              <a:gdLst/>
              <a:ahLst/>
              <a:cxnLst/>
              <a:rect l="l" t="t" r="r" b="b"/>
              <a:pathLst>
                <a:path w="752475" h="541020">
                  <a:moveTo>
                    <a:pt x="0" y="540511"/>
                  </a:moveTo>
                  <a:lnTo>
                    <a:pt x="751966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404" y="2904744"/>
              <a:ext cx="2002536" cy="10637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3051" y="2894075"/>
              <a:ext cx="1592579" cy="11216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23126" y="2946653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1785112" y="0"/>
                  </a:moveTo>
                  <a:lnTo>
                    <a:pt x="93979" y="0"/>
                  </a:lnTo>
                  <a:lnTo>
                    <a:pt x="57382" y="7379"/>
                  </a:lnTo>
                  <a:lnTo>
                    <a:pt x="27511" y="27511"/>
                  </a:lnTo>
                  <a:lnTo>
                    <a:pt x="7379" y="57382"/>
                  </a:lnTo>
                  <a:lnTo>
                    <a:pt x="0" y="93980"/>
                  </a:lnTo>
                  <a:lnTo>
                    <a:pt x="0" y="846328"/>
                  </a:lnTo>
                  <a:lnTo>
                    <a:pt x="7379" y="882925"/>
                  </a:lnTo>
                  <a:lnTo>
                    <a:pt x="27511" y="912796"/>
                  </a:lnTo>
                  <a:lnTo>
                    <a:pt x="57382" y="932928"/>
                  </a:lnTo>
                  <a:lnTo>
                    <a:pt x="93979" y="940308"/>
                  </a:lnTo>
                  <a:lnTo>
                    <a:pt x="1785112" y="940308"/>
                  </a:lnTo>
                  <a:lnTo>
                    <a:pt x="1821709" y="932928"/>
                  </a:lnTo>
                  <a:lnTo>
                    <a:pt x="1851580" y="912796"/>
                  </a:lnTo>
                  <a:lnTo>
                    <a:pt x="1871712" y="882925"/>
                  </a:lnTo>
                  <a:lnTo>
                    <a:pt x="1879092" y="846328"/>
                  </a:lnTo>
                  <a:lnTo>
                    <a:pt x="1879092" y="93980"/>
                  </a:lnTo>
                  <a:lnTo>
                    <a:pt x="1871712" y="57382"/>
                  </a:lnTo>
                  <a:lnTo>
                    <a:pt x="1851580" y="27511"/>
                  </a:lnTo>
                  <a:lnTo>
                    <a:pt x="1821709" y="7379"/>
                  </a:lnTo>
                  <a:lnTo>
                    <a:pt x="178511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23126" y="2946653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0" y="93980"/>
                  </a:moveTo>
                  <a:lnTo>
                    <a:pt x="7379" y="57382"/>
                  </a:lnTo>
                  <a:lnTo>
                    <a:pt x="27511" y="27511"/>
                  </a:lnTo>
                  <a:lnTo>
                    <a:pt x="57382" y="7379"/>
                  </a:lnTo>
                  <a:lnTo>
                    <a:pt x="93979" y="0"/>
                  </a:lnTo>
                  <a:lnTo>
                    <a:pt x="1785112" y="0"/>
                  </a:lnTo>
                  <a:lnTo>
                    <a:pt x="1821709" y="7379"/>
                  </a:lnTo>
                  <a:lnTo>
                    <a:pt x="1851580" y="27511"/>
                  </a:lnTo>
                  <a:lnTo>
                    <a:pt x="1871712" y="57382"/>
                  </a:lnTo>
                  <a:lnTo>
                    <a:pt x="1879092" y="93980"/>
                  </a:lnTo>
                  <a:lnTo>
                    <a:pt x="1879092" y="846328"/>
                  </a:lnTo>
                  <a:lnTo>
                    <a:pt x="1871712" y="882925"/>
                  </a:lnTo>
                  <a:lnTo>
                    <a:pt x="1851580" y="912796"/>
                  </a:lnTo>
                  <a:lnTo>
                    <a:pt x="1821709" y="932928"/>
                  </a:lnTo>
                  <a:lnTo>
                    <a:pt x="1785112" y="940308"/>
                  </a:lnTo>
                  <a:lnTo>
                    <a:pt x="93979" y="940308"/>
                  </a:lnTo>
                  <a:lnTo>
                    <a:pt x="57382" y="932928"/>
                  </a:lnTo>
                  <a:lnTo>
                    <a:pt x="27511" y="912796"/>
                  </a:lnTo>
                  <a:lnTo>
                    <a:pt x="7379" y="882925"/>
                  </a:lnTo>
                  <a:lnTo>
                    <a:pt x="0" y="846328"/>
                  </a:lnTo>
                  <a:lnTo>
                    <a:pt x="0" y="9398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69888" y="3956557"/>
              <a:ext cx="752475" cy="540385"/>
            </a:xfrm>
            <a:custGeom>
              <a:avLst/>
              <a:gdLst/>
              <a:ahLst/>
              <a:cxnLst/>
              <a:rect l="l" t="t" r="r" b="b"/>
              <a:pathLst>
                <a:path w="752475" h="540385">
                  <a:moveTo>
                    <a:pt x="0" y="0"/>
                  </a:moveTo>
                  <a:lnTo>
                    <a:pt x="751966" y="540385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404" y="3985260"/>
              <a:ext cx="2002536" cy="10637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62927" y="4079748"/>
              <a:ext cx="1994916" cy="91135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23126" y="4027170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1785112" y="0"/>
                  </a:moveTo>
                  <a:lnTo>
                    <a:pt x="93979" y="0"/>
                  </a:lnTo>
                  <a:lnTo>
                    <a:pt x="57382" y="7379"/>
                  </a:lnTo>
                  <a:lnTo>
                    <a:pt x="27511" y="27511"/>
                  </a:lnTo>
                  <a:lnTo>
                    <a:pt x="7379" y="57382"/>
                  </a:lnTo>
                  <a:lnTo>
                    <a:pt x="0" y="93979"/>
                  </a:lnTo>
                  <a:lnTo>
                    <a:pt x="0" y="846327"/>
                  </a:lnTo>
                  <a:lnTo>
                    <a:pt x="7379" y="882925"/>
                  </a:lnTo>
                  <a:lnTo>
                    <a:pt x="27511" y="912796"/>
                  </a:lnTo>
                  <a:lnTo>
                    <a:pt x="57382" y="932928"/>
                  </a:lnTo>
                  <a:lnTo>
                    <a:pt x="93979" y="940307"/>
                  </a:lnTo>
                  <a:lnTo>
                    <a:pt x="1785112" y="940307"/>
                  </a:lnTo>
                  <a:lnTo>
                    <a:pt x="1821709" y="932928"/>
                  </a:lnTo>
                  <a:lnTo>
                    <a:pt x="1851580" y="912796"/>
                  </a:lnTo>
                  <a:lnTo>
                    <a:pt x="1871712" y="882925"/>
                  </a:lnTo>
                  <a:lnTo>
                    <a:pt x="1879092" y="846327"/>
                  </a:lnTo>
                  <a:lnTo>
                    <a:pt x="1879092" y="93979"/>
                  </a:lnTo>
                  <a:lnTo>
                    <a:pt x="1871712" y="57382"/>
                  </a:lnTo>
                  <a:lnTo>
                    <a:pt x="1851580" y="27511"/>
                  </a:lnTo>
                  <a:lnTo>
                    <a:pt x="1821709" y="7379"/>
                  </a:lnTo>
                  <a:lnTo>
                    <a:pt x="178511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23126" y="4027170"/>
              <a:ext cx="1879600" cy="940435"/>
            </a:xfrm>
            <a:custGeom>
              <a:avLst/>
              <a:gdLst/>
              <a:ahLst/>
              <a:cxnLst/>
              <a:rect l="l" t="t" r="r" b="b"/>
              <a:pathLst>
                <a:path w="1879600" h="940435">
                  <a:moveTo>
                    <a:pt x="0" y="93979"/>
                  </a:moveTo>
                  <a:lnTo>
                    <a:pt x="7379" y="57382"/>
                  </a:lnTo>
                  <a:lnTo>
                    <a:pt x="27511" y="27511"/>
                  </a:lnTo>
                  <a:lnTo>
                    <a:pt x="57382" y="7379"/>
                  </a:lnTo>
                  <a:lnTo>
                    <a:pt x="93979" y="0"/>
                  </a:lnTo>
                  <a:lnTo>
                    <a:pt x="1785112" y="0"/>
                  </a:lnTo>
                  <a:lnTo>
                    <a:pt x="1821709" y="7379"/>
                  </a:lnTo>
                  <a:lnTo>
                    <a:pt x="1851580" y="27511"/>
                  </a:lnTo>
                  <a:lnTo>
                    <a:pt x="1871712" y="57382"/>
                  </a:lnTo>
                  <a:lnTo>
                    <a:pt x="1879092" y="93979"/>
                  </a:lnTo>
                  <a:lnTo>
                    <a:pt x="1879092" y="846327"/>
                  </a:lnTo>
                  <a:lnTo>
                    <a:pt x="1871712" y="882925"/>
                  </a:lnTo>
                  <a:lnTo>
                    <a:pt x="1851580" y="912796"/>
                  </a:lnTo>
                  <a:lnTo>
                    <a:pt x="1821709" y="932928"/>
                  </a:lnTo>
                  <a:lnTo>
                    <a:pt x="1785112" y="940307"/>
                  </a:lnTo>
                  <a:lnTo>
                    <a:pt x="93979" y="940307"/>
                  </a:lnTo>
                  <a:lnTo>
                    <a:pt x="57382" y="932928"/>
                  </a:lnTo>
                  <a:lnTo>
                    <a:pt x="27511" y="912796"/>
                  </a:lnTo>
                  <a:lnTo>
                    <a:pt x="7379" y="882925"/>
                  </a:lnTo>
                  <a:lnTo>
                    <a:pt x="0" y="846327"/>
                  </a:lnTo>
                  <a:lnTo>
                    <a:pt x="0" y="9397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69888" y="3956557"/>
              <a:ext cx="752475" cy="1621790"/>
            </a:xfrm>
            <a:custGeom>
              <a:avLst/>
              <a:gdLst/>
              <a:ahLst/>
              <a:cxnLst/>
              <a:rect l="l" t="t" r="r" b="b"/>
              <a:pathLst>
                <a:path w="752475" h="1621789">
                  <a:moveTo>
                    <a:pt x="0" y="0"/>
                  </a:moveTo>
                  <a:lnTo>
                    <a:pt x="751966" y="1621282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1404" y="5067300"/>
              <a:ext cx="2002536" cy="106222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41591" y="5055107"/>
              <a:ext cx="2101596" cy="112166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23126" y="5109210"/>
              <a:ext cx="1879600" cy="939165"/>
            </a:xfrm>
            <a:custGeom>
              <a:avLst/>
              <a:gdLst/>
              <a:ahLst/>
              <a:cxnLst/>
              <a:rect l="l" t="t" r="r" b="b"/>
              <a:pathLst>
                <a:path w="1879600" h="939164">
                  <a:moveTo>
                    <a:pt x="1785239" y="0"/>
                  </a:moveTo>
                  <a:lnTo>
                    <a:pt x="93852" y="0"/>
                  </a:lnTo>
                  <a:lnTo>
                    <a:pt x="57328" y="7377"/>
                  </a:lnTo>
                  <a:lnTo>
                    <a:pt x="27495" y="27495"/>
                  </a:lnTo>
                  <a:lnTo>
                    <a:pt x="7377" y="57328"/>
                  </a:lnTo>
                  <a:lnTo>
                    <a:pt x="0" y="93852"/>
                  </a:lnTo>
                  <a:lnTo>
                    <a:pt x="0" y="844905"/>
                  </a:lnTo>
                  <a:lnTo>
                    <a:pt x="7377" y="881444"/>
                  </a:lnTo>
                  <a:lnTo>
                    <a:pt x="27495" y="911285"/>
                  </a:lnTo>
                  <a:lnTo>
                    <a:pt x="57328" y="931405"/>
                  </a:lnTo>
                  <a:lnTo>
                    <a:pt x="93852" y="938783"/>
                  </a:lnTo>
                  <a:lnTo>
                    <a:pt x="1785239" y="938783"/>
                  </a:lnTo>
                  <a:lnTo>
                    <a:pt x="1821763" y="931405"/>
                  </a:lnTo>
                  <a:lnTo>
                    <a:pt x="1851596" y="911285"/>
                  </a:lnTo>
                  <a:lnTo>
                    <a:pt x="1871714" y="881444"/>
                  </a:lnTo>
                  <a:lnTo>
                    <a:pt x="1879092" y="844905"/>
                  </a:lnTo>
                  <a:lnTo>
                    <a:pt x="1879092" y="93852"/>
                  </a:lnTo>
                  <a:lnTo>
                    <a:pt x="1871714" y="57328"/>
                  </a:lnTo>
                  <a:lnTo>
                    <a:pt x="1851596" y="27495"/>
                  </a:lnTo>
                  <a:lnTo>
                    <a:pt x="1821763" y="7377"/>
                  </a:lnTo>
                  <a:lnTo>
                    <a:pt x="1785239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23126" y="5109210"/>
              <a:ext cx="1879600" cy="939165"/>
            </a:xfrm>
            <a:custGeom>
              <a:avLst/>
              <a:gdLst/>
              <a:ahLst/>
              <a:cxnLst/>
              <a:rect l="l" t="t" r="r" b="b"/>
              <a:pathLst>
                <a:path w="1879600" h="939164">
                  <a:moveTo>
                    <a:pt x="0" y="93852"/>
                  </a:moveTo>
                  <a:lnTo>
                    <a:pt x="7377" y="57328"/>
                  </a:lnTo>
                  <a:lnTo>
                    <a:pt x="27495" y="27495"/>
                  </a:lnTo>
                  <a:lnTo>
                    <a:pt x="57328" y="7377"/>
                  </a:lnTo>
                  <a:lnTo>
                    <a:pt x="93852" y="0"/>
                  </a:lnTo>
                  <a:lnTo>
                    <a:pt x="1785239" y="0"/>
                  </a:lnTo>
                  <a:lnTo>
                    <a:pt x="1821763" y="7377"/>
                  </a:lnTo>
                  <a:lnTo>
                    <a:pt x="1851596" y="27495"/>
                  </a:lnTo>
                  <a:lnTo>
                    <a:pt x="1871714" y="57328"/>
                  </a:lnTo>
                  <a:lnTo>
                    <a:pt x="1879092" y="93852"/>
                  </a:lnTo>
                  <a:lnTo>
                    <a:pt x="1879092" y="844905"/>
                  </a:lnTo>
                  <a:lnTo>
                    <a:pt x="1871714" y="881444"/>
                  </a:lnTo>
                  <a:lnTo>
                    <a:pt x="1851596" y="911285"/>
                  </a:lnTo>
                  <a:lnTo>
                    <a:pt x="1821763" y="931405"/>
                  </a:lnTo>
                  <a:lnTo>
                    <a:pt x="1785239" y="938783"/>
                  </a:lnTo>
                  <a:lnTo>
                    <a:pt x="93852" y="938783"/>
                  </a:lnTo>
                  <a:lnTo>
                    <a:pt x="57328" y="931405"/>
                  </a:lnTo>
                  <a:lnTo>
                    <a:pt x="27495" y="911285"/>
                  </a:lnTo>
                  <a:lnTo>
                    <a:pt x="7377" y="881444"/>
                  </a:lnTo>
                  <a:lnTo>
                    <a:pt x="0" y="844905"/>
                  </a:lnTo>
                  <a:lnTo>
                    <a:pt x="0" y="9385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297171" y="2077592"/>
            <a:ext cx="4257675" cy="393319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86025" marR="5080" algn="ctr">
              <a:lnSpc>
                <a:spcPts val="1660"/>
              </a:lnSpc>
              <a:spcBef>
                <a:spcPts val="365"/>
              </a:spcBef>
            </a:pPr>
            <a:r>
              <a:rPr sz="1600" b="1" spc="-10" dirty="0">
                <a:latin typeface="Arial"/>
                <a:cs typeface="Arial"/>
              </a:rPr>
              <a:t>Alineación</a:t>
            </a:r>
            <a:r>
              <a:rPr sz="1600" b="1" spc="-5" dirty="0">
                <a:latin typeface="Arial"/>
                <a:cs typeface="Arial"/>
              </a:rPr>
              <a:t> neutral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la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columna.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2755900" marR="273685" algn="ctr">
              <a:lnSpc>
                <a:spcPts val="1660"/>
              </a:lnSpc>
              <a:spcBef>
                <a:spcPts val="1470"/>
              </a:spcBef>
            </a:pPr>
            <a:r>
              <a:rPr sz="1600" b="1" spc="-5" dirty="0">
                <a:latin typeface="Arial"/>
                <a:cs typeface="Arial"/>
              </a:rPr>
              <a:t>Respetar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los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arcos 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movilidad </a:t>
            </a:r>
            <a:r>
              <a:rPr sz="1600" b="1" spc="-5" dirty="0">
                <a:latin typeface="Arial"/>
                <a:cs typeface="Arial"/>
              </a:rPr>
              <a:t> articular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50"/>
              </a:lnSpc>
            </a:pPr>
            <a:r>
              <a:rPr sz="1600" b="1" spc="-5" dirty="0">
                <a:latin typeface="Arial"/>
                <a:cs typeface="Arial"/>
              </a:rPr>
              <a:t>BIOMECÁNICA</a:t>
            </a:r>
            <a:endParaRPr sz="1600">
              <a:latin typeface="Arial"/>
              <a:cs typeface="Arial"/>
            </a:endParaRPr>
          </a:p>
          <a:p>
            <a:pPr marL="2525395" marR="45085" algn="ctr">
              <a:lnSpc>
                <a:spcPts val="1660"/>
              </a:lnSpc>
              <a:spcBef>
                <a:spcPts val="950"/>
              </a:spcBef>
            </a:pPr>
            <a:r>
              <a:rPr sz="1600" b="1" spc="-5" dirty="0">
                <a:latin typeface="Arial"/>
                <a:cs typeface="Arial"/>
              </a:rPr>
              <a:t>Contracción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músculos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pared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abdominal.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2504440" marR="22225" indent="-635" algn="ctr">
              <a:lnSpc>
                <a:spcPts val="1660"/>
              </a:lnSpc>
            </a:pPr>
            <a:r>
              <a:rPr sz="1600" b="1" spc="-5" dirty="0">
                <a:latin typeface="Arial"/>
                <a:cs typeface="Arial"/>
              </a:rPr>
              <a:t>Dar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recomen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aciones  sobre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respiración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9140" y="1842516"/>
            <a:ext cx="3191256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0411" y="1732788"/>
            <a:ext cx="2749550" cy="1645920"/>
            <a:chOff x="1010411" y="1732788"/>
            <a:chExt cx="2749550" cy="1645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3083" y="1732788"/>
              <a:ext cx="2667000" cy="16459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411" y="2292070"/>
              <a:ext cx="2749295" cy="5684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14805" y="1774698"/>
              <a:ext cx="2548255" cy="1527175"/>
            </a:xfrm>
            <a:custGeom>
              <a:avLst/>
              <a:gdLst/>
              <a:ahLst/>
              <a:cxnLst/>
              <a:rect l="l" t="t" r="r" b="b"/>
              <a:pathLst>
                <a:path w="2548254" h="1527175">
                  <a:moveTo>
                    <a:pt x="2548127" y="0"/>
                  </a:moveTo>
                  <a:lnTo>
                    <a:pt x="0" y="0"/>
                  </a:lnTo>
                  <a:lnTo>
                    <a:pt x="0" y="1527048"/>
                  </a:lnTo>
                  <a:lnTo>
                    <a:pt x="2548127" y="1527048"/>
                  </a:lnTo>
                  <a:lnTo>
                    <a:pt x="2548127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4805" y="1774698"/>
            <a:ext cx="2548255" cy="152717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7747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Acción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efecto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mover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55720" y="1732788"/>
            <a:ext cx="2665730" cy="1645920"/>
            <a:chOff x="3855720" y="1732788"/>
            <a:chExt cx="2665730" cy="16459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5720" y="1732788"/>
              <a:ext cx="2665476" cy="16459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17442" y="1774698"/>
              <a:ext cx="2546985" cy="1527175"/>
            </a:xfrm>
            <a:custGeom>
              <a:avLst/>
              <a:gdLst/>
              <a:ahLst/>
              <a:cxnLst/>
              <a:rect l="l" t="t" r="r" b="b"/>
              <a:pathLst>
                <a:path w="2546985" h="1527175">
                  <a:moveTo>
                    <a:pt x="2546604" y="0"/>
                  </a:moveTo>
                  <a:lnTo>
                    <a:pt x="0" y="0"/>
                  </a:lnTo>
                  <a:lnTo>
                    <a:pt x="0" y="1527048"/>
                  </a:lnTo>
                  <a:lnTo>
                    <a:pt x="2546604" y="1527048"/>
                  </a:lnTo>
                  <a:lnTo>
                    <a:pt x="2546604" y="0"/>
                  </a:lnTo>
                  <a:close/>
                </a:path>
              </a:pathLst>
            </a:custGeom>
            <a:solidFill>
              <a:srgbClr val="5667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17441" y="1774698"/>
            <a:ext cx="2546985" cy="152717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78130" marR="241935" indent="-32384" algn="just">
              <a:lnSpc>
                <a:spcPct val="91400"/>
              </a:lnSpc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Estado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cuerpos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mientras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cambian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lugar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posición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53639" y="3515867"/>
            <a:ext cx="2697480" cy="1645920"/>
            <a:chOff x="2453639" y="3515867"/>
            <a:chExt cx="2697480" cy="16459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3639" y="3515867"/>
              <a:ext cx="2667000" cy="16459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7355" y="3653027"/>
              <a:ext cx="2683764" cy="140817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515361" y="3557778"/>
            <a:ext cx="2548255" cy="1527175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119380" marR="113664" indent="-3175" algn="ctr">
              <a:lnSpc>
                <a:spcPct val="916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Conjunto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alteraciones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novedades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ocurridas,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periodo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tiempo,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en algunos campos </a:t>
            </a:r>
            <a:r>
              <a:rPr sz="1600" b="1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actividad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humana.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75550" y="339561"/>
            <a:ext cx="11296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chemeClr val="bg1"/>
                </a:solidFill>
              </a:rPr>
              <a:t>RAE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84492" y="1048511"/>
            <a:ext cx="1732788" cy="238048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48884" y="4085844"/>
            <a:ext cx="3198875" cy="166420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321563" y="969263"/>
            <a:ext cx="5454015" cy="5888990"/>
            <a:chOff x="321563" y="969263"/>
            <a:chExt cx="5454015" cy="588899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563" y="5739386"/>
              <a:ext cx="2032254" cy="111861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803" y="4085843"/>
              <a:ext cx="2004059" cy="16642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29612" y="969263"/>
              <a:ext cx="3545586" cy="111632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539745" y="1094612"/>
            <a:ext cx="29121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Calibri"/>
                <a:cs typeface="Calibri"/>
              </a:rPr>
              <a:t>M</a:t>
            </a:r>
            <a:r>
              <a:rPr sz="4000" spc="-55" dirty="0">
                <a:latin typeface="Calibri"/>
                <a:cs typeface="Calibri"/>
              </a:rPr>
              <a:t>O</a:t>
            </a:r>
            <a:r>
              <a:rPr sz="4000" spc="-10" dirty="0">
                <a:latin typeface="Calibri"/>
                <a:cs typeface="Calibri"/>
              </a:rPr>
              <a:t>VIMI</a:t>
            </a:r>
            <a:r>
              <a:rPr sz="4000" dirty="0">
                <a:latin typeface="Calibri"/>
                <a:cs typeface="Calibri"/>
              </a:rPr>
              <a:t>E</a:t>
            </a:r>
            <a:r>
              <a:rPr sz="4000" spc="-5" dirty="0">
                <a:latin typeface="Calibri"/>
                <a:cs typeface="Calibri"/>
              </a:rPr>
              <a:t>N</a:t>
            </a:r>
            <a:r>
              <a:rPr sz="4000" spc="-114" dirty="0">
                <a:latin typeface="Calibri"/>
                <a:cs typeface="Calibri"/>
              </a:rPr>
              <a:t>T</a:t>
            </a:r>
            <a:r>
              <a:rPr sz="4000" spc="-5" dirty="0">
                <a:latin typeface="Calibri"/>
                <a:cs typeface="Calibri"/>
              </a:rPr>
              <a:t>O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0155" y="854963"/>
            <a:ext cx="5494020" cy="52791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98182" y="1064894"/>
          <a:ext cx="7357109" cy="42689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PLANO</a:t>
                      </a:r>
                      <a:r>
                        <a:rPr sz="24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MVTO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EJE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MOVIMIENTO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0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Sagital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Transversal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52729" marR="2438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Flexión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extensión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antepulsión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retropulsión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18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Frontal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Sagital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73355" marR="164465" indent="482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Abducción- aducción-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flex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lateral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columna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Transversal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Vertical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Rot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ext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–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pronación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53085" marR="544830" indent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supinación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fl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ón 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horizontal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821">
                <a:tc>
                  <a:txBody>
                    <a:bodyPr/>
                    <a:lstStyle/>
                    <a:p>
                      <a:pPr marL="648335" marR="299085" indent="-3403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Sagital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frontal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+ </a:t>
                      </a:r>
                      <a:r>
                        <a:rPr sz="2000" b="1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transversal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37565" marR="102870" indent="-725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Transversal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+sagital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+ </a:t>
                      </a:r>
                      <a:r>
                        <a:rPr sz="2000" b="1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vertical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Circunducción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9803" y="1520952"/>
            <a:ext cx="2989326" cy="18280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7552" y="2046858"/>
            <a:ext cx="243649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586105" marR="5080" indent="-573405">
              <a:lnSpc>
                <a:spcPts val="2420"/>
              </a:lnSpc>
              <a:spcBef>
                <a:spcPts val="359"/>
              </a:spcBef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Punto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unión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entre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huesos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4484" y="1524000"/>
            <a:ext cx="3073145" cy="182803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89753" y="1739899"/>
            <a:ext cx="25590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Ayudan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amortiguando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6414" y="2047748"/>
            <a:ext cx="2663190" cy="97281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indent="-635" algn="ctr">
              <a:lnSpc>
                <a:spcPts val="2410"/>
              </a:lnSpc>
              <a:spcBef>
                <a:spcPts val="365"/>
              </a:spcBef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fuerzas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que actúan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cuerpo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mientras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nos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movemos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1048" y="3552444"/>
            <a:ext cx="3102102" cy="182803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251961" y="3771646"/>
            <a:ext cx="2637790" cy="12814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065" marR="5080" indent="3810" algn="ctr">
              <a:lnSpc>
                <a:spcPct val="91600"/>
              </a:lnSpc>
              <a:spcBef>
                <a:spcPts val="315"/>
              </a:spcBef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Permiten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movimiento por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acción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la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contracción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muscular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10311"/>
            <a:ext cx="5631942" cy="150190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7400" y="457200"/>
            <a:ext cx="465128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/>
              <a:t>ARTICULACIONE</a:t>
            </a:r>
            <a:r>
              <a:rPr lang="es-MX" sz="4800" spc="-20" dirty="0"/>
              <a:t>S</a:t>
            </a:r>
            <a:endParaRPr sz="4800" dirty="0"/>
          </a:p>
        </p:txBody>
      </p:sp>
      <p:grpSp>
        <p:nvGrpSpPr>
          <p:cNvPr id="11" name="object 11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0536" y="1271016"/>
            <a:ext cx="2205355" cy="4505325"/>
          </a:xfrm>
          <a:custGeom>
            <a:avLst/>
            <a:gdLst/>
            <a:ahLst/>
            <a:cxnLst/>
            <a:rect l="l" t="t" r="r" b="b"/>
            <a:pathLst>
              <a:path w="2205354" h="4505325">
                <a:moveTo>
                  <a:pt x="1984756" y="0"/>
                </a:moveTo>
                <a:lnTo>
                  <a:pt x="220472" y="0"/>
                </a:lnTo>
                <a:lnTo>
                  <a:pt x="176030" y="4477"/>
                </a:lnTo>
                <a:lnTo>
                  <a:pt x="134641" y="17321"/>
                </a:lnTo>
                <a:lnTo>
                  <a:pt x="97190" y="37645"/>
                </a:lnTo>
                <a:lnTo>
                  <a:pt x="64563" y="64563"/>
                </a:lnTo>
                <a:lnTo>
                  <a:pt x="37645" y="97190"/>
                </a:lnTo>
                <a:lnTo>
                  <a:pt x="17321" y="134641"/>
                </a:lnTo>
                <a:lnTo>
                  <a:pt x="4477" y="176030"/>
                </a:lnTo>
                <a:lnTo>
                  <a:pt x="0" y="220472"/>
                </a:lnTo>
                <a:lnTo>
                  <a:pt x="0" y="4284472"/>
                </a:lnTo>
                <a:lnTo>
                  <a:pt x="4477" y="4328898"/>
                </a:lnTo>
                <a:lnTo>
                  <a:pt x="17321" y="4370280"/>
                </a:lnTo>
                <a:lnTo>
                  <a:pt x="37645" y="4407730"/>
                </a:lnTo>
                <a:lnTo>
                  <a:pt x="64563" y="4440361"/>
                </a:lnTo>
                <a:lnTo>
                  <a:pt x="97190" y="4467285"/>
                </a:lnTo>
                <a:lnTo>
                  <a:pt x="134641" y="4487615"/>
                </a:lnTo>
                <a:lnTo>
                  <a:pt x="176030" y="4500463"/>
                </a:lnTo>
                <a:lnTo>
                  <a:pt x="220472" y="4504944"/>
                </a:lnTo>
                <a:lnTo>
                  <a:pt x="1984756" y="4504944"/>
                </a:lnTo>
                <a:lnTo>
                  <a:pt x="2029197" y="4500463"/>
                </a:lnTo>
                <a:lnTo>
                  <a:pt x="2070586" y="4487615"/>
                </a:lnTo>
                <a:lnTo>
                  <a:pt x="2108037" y="4467285"/>
                </a:lnTo>
                <a:lnTo>
                  <a:pt x="2140664" y="4440361"/>
                </a:lnTo>
                <a:lnTo>
                  <a:pt x="2167582" y="4407730"/>
                </a:lnTo>
                <a:lnTo>
                  <a:pt x="2187906" y="4370280"/>
                </a:lnTo>
                <a:lnTo>
                  <a:pt x="2200750" y="4328898"/>
                </a:lnTo>
                <a:lnTo>
                  <a:pt x="2205228" y="4284472"/>
                </a:lnTo>
                <a:lnTo>
                  <a:pt x="2205228" y="220472"/>
                </a:lnTo>
                <a:lnTo>
                  <a:pt x="2200750" y="176030"/>
                </a:lnTo>
                <a:lnTo>
                  <a:pt x="2187906" y="134641"/>
                </a:lnTo>
                <a:lnTo>
                  <a:pt x="2167582" y="97190"/>
                </a:lnTo>
                <a:lnTo>
                  <a:pt x="2140664" y="64563"/>
                </a:lnTo>
                <a:lnTo>
                  <a:pt x="2108037" y="37645"/>
                </a:lnTo>
                <a:lnTo>
                  <a:pt x="2070586" y="17321"/>
                </a:lnTo>
                <a:lnTo>
                  <a:pt x="2029197" y="4477"/>
                </a:lnTo>
                <a:lnTo>
                  <a:pt x="1984756" y="0"/>
                </a:lnTo>
                <a:close/>
              </a:path>
            </a:pathLst>
          </a:custGeom>
          <a:solidFill>
            <a:srgbClr val="D7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49450" y="1515567"/>
            <a:ext cx="1790064" cy="78613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396240">
              <a:lnSpc>
                <a:spcPts val="2860"/>
              </a:lnSpc>
              <a:spcBef>
                <a:spcPts val="415"/>
              </a:spcBef>
            </a:pPr>
            <a:r>
              <a:rPr sz="2600" spc="-10" dirty="0">
                <a:latin typeface="Calibri"/>
                <a:cs typeface="Calibri"/>
              </a:rPr>
              <a:t>FIJAS </a:t>
            </a:r>
            <a:r>
              <a:rPr sz="2600" dirty="0">
                <a:latin typeface="Calibri"/>
                <a:cs typeface="Calibri"/>
              </a:rPr>
              <a:t>O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</a:t>
            </a:r>
            <a:r>
              <a:rPr sz="2600" spc="5" dirty="0">
                <a:latin typeface="Calibri"/>
                <a:cs typeface="Calibri"/>
              </a:rPr>
              <a:t>I</a:t>
            </a:r>
            <a:r>
              <a:rPr sz="2600" dirty="0">
                <a:latin typeface="Calibri"/>
                <a:cs typeface="Calibri"/>
              </a:rPr>
              <a:t>NA</a:t>
            </a:r>
            <a:r>
              <a:rPr sz="2600" spc="-15" dirty="0">
                <a:latin typeface="Calibri"/>
                <a:cs typeface="Calibri"/>
              </a:rPr>
              <a:t>R</a:t>
            </a:r>
            <a:r>
              <a:rPr sz="2600" spc="-5" dirty="0">
                <a:latin typeface="Calibri"/>
                <a:cs typeface="Calibri"/>
              </a:rPr>
              <a:t>T</a:t>
            </a:r>
            <a:r>
              <a:rPr sz="2600" spc="-15" dirty="0">
                <a:latin typeface="Calibri"/>
                <a:cs typeface="Calibri"/>
              </a:rPr>
              <a:t>R</a:t>
            </a:r>
            <a:r>
              <a:rPr sz="2600" spc="-5" dirty="0">
                <a:latin typeface="Calibri"/>
                <a:cs typeface="Calibri"/>
              </a:rPr>
              <a:t>OSIS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00555" y="2583179"/>
            <a:ext cx="1882139" cy="1477010"/>
            <a:chOff x="1400555" y="2583179"/>
            <a:chExt cx="1882139" cy="14770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0555" y="2583179"/>
              <a:ext cx="1882140" cy="1476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62277" y="2625089"/>
              <a:ext cx="1763395" cy="1358265"/>
            </a:xfrm>
            <a:custGeom>
              <a:avLst/>
              <a:gdLst/>
              <a:ahLst/>
              <a:cxnLst/>
              <a:rect l="l" t="t" r="r" b="b"/>
              <a:pathLst>
                <a:path w="1763395" h="1358264">
                  <a:moveTo>
                    <a:pt x="1627504" y="0"/>
                  </a:moveTo>
                  <a:lnTo>
                    <a:pt x="135762" y="0"/>
                  </a:lnTo>
                  <a:lnTo>
                    <a:pt x="92870" y="6926"/>
                  </a:lnTo>
                  <a:lnTo>
                    <a:pt x="55604" y="26208"/>
                  </a:lnTo>
                  <a:lnTo>
                    <a:pt x="26208" y="55604"/>
                  </a:lnTo>
                  <a:lnTo>
                    <a:pt x="6926" y="92870"/>
                  </a:lnTo>
                  <a:lnTo>
                    <a:pt x="0" y="135762"/>
                  </a:lnTo>
                  <a:lnTo>
                    <a:pt x="0" y="1222121"/>
                  </a:lnTo>
                  <a:lnTo>
                    <a:pt x="6926" y="1265013"/>
                  </a:lnTo>
                  <a:lnTo>
                    <a:pt x="26208" y="1302279"/>
                  </a:lnTo>
                  <a:lnTo>
                    <a:pt x="55604" y="1331675"/>
                  </a:lnTo>
                  <a:lnTo>
                    <a:pt x="92870" y="1350957"/>
                  </a:lnTo>
                  <a:lnTo>
                    <a:pt x="135762" y="1357884"/>
                  </a:lnTo>
                  <a:lnTo>
                    <a:pt x="1627504" y="1357884"/>
                  </a:lnTo>
                  <a:lnTo>
                    <a:pt x="1670397" y="1350957"/>
                  </a:lnTo>
                  <a:lnTo>
                    <a:pt x="1707663" y="1331675"/>
                  </a:lnTo>
                  <a:lnTo>
                    <a:pt x="1737059" y="1302279"/>
                  </a:lnTo>
                  <a:lnTo>
                    <a:pt x="1756341" y="1265013"/>
                  </a:lnTo>
                  <a:lnTo>
                    <a:pt x="1763267" y="1222121"/>
                  </a:lnTo>
                  <a:lnTo>
                    <a:pt x="1763267" y="135762"/>
                  </a:lnTo>
                  <a:lnTo>
                    <a:pt x="1756341" y="92870"/>
                  </a:lnTo>
                  <a:lnTo>
                    <a:pt x="1737059" y="55604"/>
                  </a:lnTo>
                  <a:lnTo>
                    <a:pt x="1707663" y="26208"/>
                  </a:lnTo>
                  <a:lnTo>
                    <a:pt x="1670397" y="6926"/>
                  </a:lnTo>
                  <a:lnTo>
                    <a:pt x="1627504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62277" y="2625089"/>
              <a:ext cx="1763395" cy="1358265"/>
            </a:xfrm>
            <a:custGeom>
              <a:avLst/>
              <a:gdLst/>
              <a:ahLst/>
              <a:cxnLst/>
              <a:rect l="l" t="t" r="r" b="b"/>
              <a:pathLst>
                <a:path w="1763395" h="1358264">
                  <a:moveTo>
                    <a:pt x="0" y="135762"/>
                  </a:moveTo>
                  <a:lnTo>
                    <a:pt x="6926" y="92870"/>
                  </a:lnTo>
                  <a:lnTo>
                    <a:pt x="26208" y="55604"/>
                  </a:lnTo>
                  <a:lnTo>
                    <a:pt x="55604" y="26208"/>
                  </a:lnTo>
                  <a:lnTo>
                    <a:pt x="92870" y="6926"/>
                  </a:lnTo>
                  <a:lnTo>
                    <a:pt x="135762" y="0"/>
                  </a:lnTo>
                  <a:lnTo>
                    <a:pt x="1627504" y="0"/>
                  </a:lnTo>
                  <a:lnTo>
                    <a:pt x="1670397" y="6926"/>
                  </a:lnTo>
                  <a:lnTo>
                    <a:pt x="1707663" y="26208"/>
                  </a:lnTo>
                  <a:lnTo>
                    <a:pt x="1737059" y="55604"/>
                  </a:lnTo>
                  <a:lnTo>
                    <a:pt x="1756341" y="92870"/>
                  </a:lnTo>
                  <a:lnTo>
                    <a:pt x="1763267" y="135762"/>
                  </a:lnTo>
                  <a:lnTo>
                    <a:pt x="1763267" y="1222121"/>
                  </a:lnTo>
                  <a:lnTo>
                    <a:pt x="1756341" y="1265013"/>
                  </a:lnTo>
                  <a:lnTo>
                    <a:pt x="1737059" y="1302279"/>
                  </a:lnTo>
                  <a:lnTo>
                    <a:pt x="1707663" y="1331675"/>
                  </a:lnTo>
                  <a:lnTo>
                    <a:pt x="1670397" y="1350957"/>
                  </a:lnTo>
                  <a:lnTo>
                    <a:pt x="1627504" y="1357884"/>
                  </a:lnTo>
                  <a:lnTo>
                    <a:pt x="135762" y="1357884"/>
                  </a:lnTo>
                  <a:lnTo>
                    <a:pt x="92870" y="1350957"/>
                  </a:lnTo>
                  <a:lnTo>
                    <a:pt x="55604" y="1331675"/>
                  </a:lnTo>
                  <a:lnTo>
                    <a:pt x="26208" y="1302279"/>
                  </a:lnTo>
                  <a:lnTo>
                    <a:pt x="6926" y="1265013"/>
                  </a:lnTo>
                  <a:lnTo>
                    <a:pt x="0" y="1222121"/>
                  </a:lnTo>
                  <a:lnTo>
                    <a:pt x="0" y="1357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72792" y="3135833"/>
            <a:ext cx="114173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mvto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88363" y="4149852"/>
            <a:ext cx="1950720" cy="1478280"/>
            <a:chOff x="1388363" y="4149852"/>
            <a:chExt cx="1950720" cy="14782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0555" y="4149852"/>
              <a:ext cx="1882140" cy="14782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8363" y="4518647"/>
              <a:ext cx="1950719" cy="77877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62277" y="4191762"/>
              <a:ext cx="1763395" cy="1359535"/>
            </a:xfrm>
            <a:custGeom>
              <a:avLst/>
              <a:gdLst/>
              <a:ahLst/>
              <a:cxnLst/>
              <a:rect l="l" t="t" r="r" b="b"/>
              <a:pathLst>
                <a:path w="1763395" h="1359535">
                  <a:moveTo>
                    <a:pt x="1627377" y="0"/>
                  </a:moveTo>
                  <a:lnTo>
                    <a:pt x="135890" y="0"/>
                  </a:lnTo>
                  <a:lnTo>
                    <a:pt x="92935" y="6927"/>
                  </a:lnTo>
                  <a:lnTo>
                    <a:pt x="55632" y="26216"/>
                  </a:lnTo>
                  <a:lnTo>
                    <a:pt x="26216" y="55632"/>
                  </a:lnTo>
                  <a:lnTo>
                    <a:pt x="6927" y="92935"/>
                  </a:lnTo>
                  <a:lnTo>
                    <a:pt x="0" y="135889"/>
                  </a:lnTo>
                  <a:lnTo>
                    <a:pt x="0" y="1223518"/>
                  </a:lnTo>
                  <a:lnTo>
                    <a:pt x="6927" y="1266472"/>
                  </a:lnTo>
                  <a:lnTo>
                    <a:pt x="26216" y="1303775"/>
                  </a:lnTo>
                  <a:lnTo>
                    <a:pt x="55632" y="1333191"/>
                  </a:lnTo>
                  <a:lnTo>
                    <a:pt x="92935" y="1352480"/>
                  </a:lnTo>
                  <a:lnTo>
                    <a:pt x="135890" y="1359408"/>
                  </a:lnTo>
                  <a:lnTo>
                    <a:pt x="1627377" y="1359408"/>
                  </a:lnTo>
                  <a:lnTo>
                    <a:pt x="1670332" y="1352480"/>
                  </a:lnTo>
                  <a:lnTo>
                    <a:pt x="1707635" y="1333191"/>
                  </a:lnTo>
                  <a:lnTo>
                    <a:pt x="1737051" y="1303775"/>
                  </a:lnTo>
                  <a:lnTo>
                    <a:pt x="1756340" y="1266472"/>
                  </a:lnTo>
                  <a:lnTo>
                    <a:pt x="1763267" y="1223518"/>
                  </a:lnTo>
                  <a:lnTo>
                    <a:pt x="1763267" y="135889"/>
                  </a:lnTo>
                  <a:lnTo>
                    <a:pt x="1756340" y="92935"/>
                  </a:lnTo>
                  <a:lnTo>
                    <a:pt x="1737051" y="55632"/>
                  </a:lnTo>
                  <a:lnTo>
                    <a:pt x="1707635" y="26216"/>
                  </a:lnTo>
                  <a:lnTo>
                    <a:pt x="1670332" y="6927"/>
                  </a:lnTo>
                  <a:lnTo>
                    <a:pt x="1627377" y="0"/>
                  </a:lnTo>
                  <a:close/>
                </a:path>
              </a:pathLst>
            </a:custGeom>
            <a:solidFill>
              <a:srgbClr val="6D5F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2277" y="4191762"/>
              <a:ext cx="1763395" cy="1359535"/>
            </a:xfrm>
            <a:custGeom>
              <a:avLst/>
              <a:gdLst/>
              <a:ahLst/>
              <a:cxnLst/>
              <a:rect l="l" t="t" r="r" b="b"/>
              <a:pathLst>
                <a:path w="1763395" h="1359535">
                  <a:moveTo>
                    <a:pt x="0" y="135889"/>
                  </a:moveTo>
                  <a:lnTo>
                    <a:pt x="6927" y="92935"/>
                  </a:lnTo>
                  <a:lnTo>
                    <a:pt x="26216" y="55632"/>
                  </a:lnTo>
                  <a:lnTo>
                    <a:pt x="55632" y="26216"/>
                  </a:lnTo>
                  <a:lnTo>
                    <a:pt x="92935" y="6927"/>
                  </a:lnTo>
                  <a:lnTo>
                    <a:pt x="135890" y="0"/>
                  </a:lnTo>
                  <a:lnTo>
                    <a:pt x="1627377" y="0"/>
                  </a:lnTo>
                  <a:lnTo>
                    <a:pt x="1670332" y="6927"/>
                  </a:lnTo>
                  <a:lnTo>
                    <a:pt x="1707635" y="26216"/>
                  </a:lnTo>
                  <a:lnTo>
                    <a:pt x="1737051" y="55632"/>
                  </a:lnTo>
                  <a:lnTo>
                    <a:pt x="1756340" y="92935"/>
                  </a:lnTo>
                  <a:lnTo>
                    <a:pt x="1763267" y="135889"/>
                  </a:lnTo>
                  <a:lnTo>
                    <a:pt x="1763267" y="1223518"/>
                  </a:lnTo>
                  <a:lnTo>
                    <a:pt x="1756340" y="1266472"/>
                  </a:lnTo>
                  <a:lnTo>
                    <a:pt x="1737051" y="1303775"/>
                  </a:lnTo>
                  <a:lnTo>
                    <a:pt x="1707635" y="1333191"/>
                  </a:lnTo>
                  <a:lnTo>
                    <a:pt x="1670332" y="1352480"/>
                  </a:lnTo>
                  <a:lnTo>
                    <a:pt x="1627377" y="1359408"/>
                  </a:lnTo>
                  <a:lnTo>
                    <a:pt x="135890" y="1359408"/>
                  </a:lnTo>
                  <a:lnTo>
                    <a:pt x="92935" y="1352480"/>
                  </a:lnTo>
                  <a:lnTo>
                    <a:pt x="55632" y="1333191"/>
                  </a:lnTo>
                  <a:lnTo>
                    <a:pt x="26216" y="1303775"/>
                  </a:lnTo>
                  <a:lnTo>
                    <a:pt x="6927" y="1266472"/>
                  </a:lnTo>
                  <a:lnTo>
                    <a:pt x="0" y="1223518"/>
                  </a:lnTo>
                  <a:lnTo>
                    <a:pt x="0" y="13588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50288" y="4585208"/>
            <a:ext cx="1584960" cy="52133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527685" marR="5080" indent="-515620">
              <a:lnSpc>
                <a:spcPts val="1860"/>
              </a:lnSpc>
              <a:spcBef>
                <a:spcPts val="31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Huesos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cráneo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cara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11879" y="1271016"/>
            <a:ext cx="2205355" cy="4505325"/>
          </a:xfrm>
          <a:custGeom>
            <a:avLst/>
            <a:gdLst/>
            <a:ahLst/>
            <a:cxnLst/>
            <a:rect l="l" t="t" r="r" b="b"/>
            <a:pathLst>
              <a:path w="2205354" h="4505325">
                <a:moveTo>
                  <a:pt x="1984756" y="0"/>
                </a:moveTo>
                <a:lnTo>
                  <a:pt x="220472" y="0"/>
                </a:lnTo>
                <a:lnTo>
                  <a:pt x="176030" y="4477"/>
                </a:lnTo>
                <a:lnTo>
                  <a:pt x="134641" y="17321"/>
                </a:lnTo>
                <a:lnTo>
                  <a:pt x="97190" y="37645"/>
                </a:lnTo>
                <a:lnTo>
                  <a:pt x="64563" y="64563"/>
                </a:lnTo>
                <a:lnTo>
                  <a:pt x="37645" y="97190"/>
                </a:lnTo>
                <a:lnTo>
                  <a:pt x="17321" y="134641"/>
                </a:lnTo>
                <a:lnTo>
                  <a:pt x="4477" y="176030"/>
                </a:lnTo>
                <a:lnTo>
                  <a:pt x="0" y="220472"/>
                </a:lnTo>
                <a:lnTo>
                  <a:pt x="0" y="4284472"/>
                </a:lnTo>
                <a:lnTo>
                  <a:pt x="4477" y="4328898"/>
                </a:lnTo>
                <a:lnTo>
                  <a:pt x="17321" y="4370280"/>
                </a:lnTo>
                <a:lnTo>
                  <a:pt x="37645" y="4407730"/>
                </a:lnTo>
                <a:lnTo>
                  <a:pt x="64563" y="4440361"/>
                </a:lnTo>
                <a:lnTo>
                  <a:pt x="97190" y="4467285"/>
                </a:lnTo>
                <a:lnTo>
                  <a:pt x="134641" y="4487615"/>
                </a:lnTo>
                <a:lnTo>
                  <a:pt x="176030" y="4500463"/>
                </a:lnTo>
                <a:lnTo>
                  <a:pt x="220472" y="4504944"/>
                </a:lnTo>
                <a:lnTo>
                  <a:pt x="1984756" y="4504944"/>
                </a:lnTo>
                <a:lnTo>
                  <a:pt x="2029197" y="4500463"/>
                </a:lnTo>
                <a:lnTo>
                  <a:pt x="2070586" y="4487615"/>
                </a:lnTo>
                <a:lnTo>
                  <a:pt x="2108037" y="4467285"/>
                </a:lnTo>
                <a:lnTo>
                  <a:pt x="2140664" y="4440361"/>
                </a:lnTo>
                <a:lnTo>
                  <a:pt x="2167582" y="4407730"/>
                </a:lnTo>
                <a:lnTo>
                  <a:pt x="2187906" y="4370280"/>
                </a:lnTo>
                <a:lnTo>
                  <a:pt x="2200750" y="4328898"/>
                </a:lnTo>
                <a:lnTo>
                  <a:pt x="2205228" y="4284472"/>
                </a:lnTo>
                <a:lnTo>
                  <a:pt x="2205228" y="220472"/>
                </a:lnTo>
                <a:lnTo>
                  <a:pt x="2200750" y="176030"/>
                </a:lnTo>
                <a:lnTo>
                  <a:pt x="2187906" y="134641"/>
                </a:lnTo>
                <a:lnTo>
                  <a:pt x="2167582" y="97190"/>
                </a:lnTo>
                <a:lnTo>
                  <a:pt x="2140664" y="64563"/>
                </a:lnTo>
                <a:lnTo>
                  <a:pt x="2108037" y="37645"/>
                </a:lnTo>
                <a:lnTo>
                  <a:pt x="2070586" y="17321"/>
                </a:lnTo>
                <a:lnTo>
                  <a:pt x="2029197" y="4477"/>
                </a:lnTo>
                <a:lnTo>
                  <a:pt x="1984756" y="0"/>
                </a:lnTo>
                <a:close/>
              </a:path>
            </a:pathLst>
          </a:custGeom>
          <a:solidFill>
            <a:srgbClr val="D7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725671" y="1334211"/>
            <a:ext cx="1978660" cy="114871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-1905" algn="ctr">
              <a:lnSpc>
                <a:spcPct val="91600"/>
              </a:lnSpc>
              <a:spcBef>
                <a:spcPts val="365"/>
              </a:spcBef>
            </a:pPr>
            <a:r>
              <a:rPr sz="2600" spc="-5" dirty="0"/>
              <a:t>SEMIMÓVILES </a:t>
            </a:r>
            <a:r>
              <a:rPr sz="2600" spc="-575" dirty="0"/>
              <a:t> </a:t>
            </a:r>
            <a:r>
              <a:rPr sz="2600" dirty="0"/>
              <a:t>O </a:t>
            </a:r>
            <a:r>
              <a:rPr sz="2600" spc="5" dirty="0"/>
              <a:t> </a:t>
            </a:r>
            <a:r>
              <a:rPr sz="2600" dirty="0"/>
              <a:t>ANF</a:t>
            </a:r>
            <a:r>
              <a:rPr sz="2600" spc="5" dirty="0"/>
              <a:t>I</a:t>
            </a:r>
            <a:r>
              <a:rPr sz="2600" dirty="0"/>
              <a:t>A</a:t>
            </a:r>
            <a:r>
              <a:rPr sz="2600" spc="-20" dirty="0"/>
              <a:t>R</a:t>
            </a:r>
            <a:r>
              <a:rPr sz="2600" spc="-5" dirty="0"/>
              <a:t>T</a:t>
            </a:r>
            <a:r>
              <a:rPr sz="2600" spc="-35" dirty="0"/>
              <a:t>R</a:t>
            </a:r>
            <a:r>
              <a:rPr sz="2600" spc="-5" dirty="0"/>
              <a:t>OSIS</a:t>
            </a:r>
            <a:endParaRPr sz="2600" dirty="0"/>
          </a:p>
        </p:txBody>
      </p:sp>
      <p:grpSp>
        <p:nvGrpSpPr>
          <p:cNvPr id="17" name="object 17"/>
          <p:cNvGrpSpPr/>
          <p:nvPr/>
        </p:nvGrpSpPr>
        <p:grpSpPr>
          <a:xfrm>
            <a:off x="3747515" y="2583179"/>
            <a:ext cx="1973580" cy="1477010"/>
            <a:chOff x="3747515" y="2583179"/>
            <a:chExt cx="1973580" cy="147701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0375" y="2583179"/>
              <a:ext cx="1883664" cy="14767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7515" y="2833103"/>
              <a:ext cx="1973580" cy="101652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32097" y="2625089"/>
              <a:ext cx="1765300" cy="1358265"/>
            </a:xfrm>
            <a:custGeom>
              <a:avLst/>
              <a:gdLst/>
              <a:ahLst/>
              <a:cxnLst/>
              <a:rect l="l" t="t" r="r" b="b"/>
              <a:pathLst>
                <a:path w="1765300" h="1358264">
                  <a:moveTo>
                    <a:pt x="1629028" y="0"/>
                  </a:moveTo>
                  <a:lnTo>
                    <a:pt x="135762" y="0"/>
                  </a:lnTo>
                  <a:lnTo>
                    <a:pt x="92870" y="6926"/>
                  </a:lnTo>
                  <a:lnTo>
                    <a:pt x="55604" y="26208"/>
                  </a:lnTo>
                  <a:lnTo>
                    <a:pt x="26208" y="55604"/>
                  </a:lnTo>
                  <a:lnTo>
                    <a:pt x="6926" y="92870"/>
                  </a:lnTo>
                  <a:lnTo>
                    <a:pt x="0" y="135762"/>
                  </a:lnTo>
                  <a:lnTo>
                    <a:pt x="0" y="1222121"/>
                  </a:lnTo>
                  <a:lnTo>
                    <a:pt x="6926" y="1265013"/>
                  </a:lnTo>
                  <a:lnTo>
                    <a:pt x="26208" y="1302279"/>
                  </a:lnTo>
                  <a:lnTo>
                    <a:pt x="55604" y="1331675"/>
                  </a:lnTo>
                  <a:lnTo>
                    <a:pt x="92870" y="1350957"/>
                  </a:lnTo>
                  <a:lnTo>
                    <a:pt x="135762" y="1357884"/>
                  </a:lnTo>
                  <a:lnTo>
                    <a:pt x="1629028" y="1357884"/>
                  </a:lnTo>
                  <a:lnTo>
                    <a:pt x="1671921" y="1350957"/>
                  </a:lnTo>
                  <a:lnTo>
                    <a:pt x="1709187" y="1331675"/>
                  </a:lnTo>
                  <a:lnTo>
                    <a:pt x="1738583" y="1302279"/>
                  </a:lnTo>
                  <a:lnTo>
                    <a:pt x="1757865" y="1265013"/>
                  </a:lnTo>
                  <a:lnTo>
                    <a:pt x="1764791" y="1222121"/>
                  </a:lnTo>
                  <a:lnTo>
                    <a:pt x="1764791" y="135762"/>
                  </a:lnTo>
                  <a:lnTo>
                    <a:pt x="1757865" y="92870"/>
                  </a:lnTo>
                  <a:lnTo>
                    <a:pt x="1738583" y="55604"/>
                  </a:lnTo>
                  <a:lnTo>
                    <a:pt x="1709187" y="26208"/>
                  </a:lnTo>
                  <a:lnTo>
                    <a:pt x="1671921" y="6926"/>
                  </a:lnTo>
                  <a:lnTo>
                    <a:pt x="1629028" y="0"/>
                  </a:lnTo>
                  <a:close/>
                </a:path>
              </a:pathLst>
            </a:custGeom>
            <a:solidFill>
              <a:srgbClr val="5A5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32097" y="2625089"/>
              <a:ext cx="1765300" cy="1358265"/>
            </a:xfrm>
            <a:custGeom>
              <a:avLst/>
              <a:gdLst/>
              <a:ahLst/>
              <a:cxnLst/>
              <a:rect l="l" t="t" r="r" b="b"/>
              <a:pathLst>
                <a:path w="1765300" h="1358264">
                  <a:moveTo>
                    <a:pt x="0" y="135762"/>
                  </a:moveTo>
                  <a:lnTo>
                    <a:pt x="6926" y="92870"/>
                  </a:lnTo>
                  <a:lnTo>
                    <a:pt x="26208" y="55604"/>
                  </a:lnTo>
                  <a:lnTo>
                    <a:pt x="55604" y="26208"/>
                  </a:lnTo>
                  <a:lnTo>
                    <a:pt x="92870" y="6926"/>
                  </a:lnTo>
                  <a:lnTo>
                    <a:pt x="135762" y="0"/>
                  </a:lnTo>
                  <a:lnTo>
                    <a:pt x="1629028" y="0"/>
                  </a:lnTo>
                  <a:lnTo>
                    <a:pt x="1671921" y="6926"/>
                  </a:lnTo>
                  <a:lnTo>
                    <a:pt x="1709187" y="26208"/>
                  </a:lnTo>
                  <a:lnTo>
                    <a:pt x="1738583" y="55604"/>
                  </a:lnTo>
                  <a:lnTo>
                    <a:pt x="1757865" y="92870"/>
                  </a:lnTo>
                  <a:lnTo>
                    <a:pt x="1764791" y="135762"/>
                  </a:lnTo>
                  <a:lnTo>
                    <a:pt x="1764791" y="1222121"/>
                  </a:lnTo>
                  <a:lnTo>
                    <a:pt x="1757865" y="1265013"/>
                  </a:lnTo>
                  <a:lnTo>
                    <a:pt x="1738583" y="1302279"/>
                  </a:lnTo>
                  <a:lnTo>
                    <a:pt x="1709187" y="1331675"/>
                  </a:lnTo>
                  <a:lnTo>
                    <a:pt x="1671921" y="1350957"/>
                  </a:lnTo>
                  <a:lnTo>
                    <a:pt x="1629028" y="1357884"/>
                  </a:lnTo>
                  <a:lnTo>
                    <a:pt x="135762" y="1357884"/>
                  </a:lnTo>
                  <a:lnTo>
                    <a:pt x="92870" y="1350957"/>
                  </a:lnTo>
                  <a:lnTo>
                    <a:pt x="55604" y="1331675"/>
                  </a:lnTo>
                  <a:lnTo>
                    <a:pt x="26208" y="1302279"/>
                  </a:lnTo>
                  <a:lnTo>
                    <a:pt x="6926" y="1265013"/>
                  </a:lnTo>
                  <a:lnTo>
                    <a:pt x="0" y="1222121"/>
                  </a:lnTo>
                  <a:lnTo>
                    <a:pt x="0" y="1357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10329" y="2899029"/>
            <a:ext cx="1607185" cy="7594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7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cuerpos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móviles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 una masa de t 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fibrocartilaginoso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770376" y="4149852"/>
            <a:ext cx="1923414" cy="1478280"/>
            <a:chOff x="3770376" y="4149852"/>
            <a:chExt cx="1923414" cy="1478280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0376" y="4149852"/>
              <a:ext cx="1883664" cy="14782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3424" y="4518647"/>
              <a:ext cx="1920239" cy="77877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32098" y="4191762"/>
              <a:ext cx="1765300" cy="1359535"/>
            </a:xfrm>
            <a:custGeom>
              <a:avLst/>
              <a:gdLst/>
              <a:ahLst/>
              <a:cxnLst/>
              <a:rect l="l" t="t" r="r" b="b"/>
              <a:pathLst>
                <a:path w="1765300" h="1359535">
                  <a:moveTo>
                    <a:pt x="1628902" y="0"/>
                  </a:moveTo>
                  <a:lnTo>
                    <a:pt x="135889" y="0"/>
                  </a:lnTo>
                  <a:lnTo>
                    <a:pt x="92935" y="6927"/>
                  </a:lnTo>
                  <a:lnTo>
                    <a:pt x="55632" y="26216"/>
                  </a:lnTo>
                  <a:lnTo>
                    <a:pt x="26216" y="55632"/>
                  </a:lnTo>
                  <a:lnTo>
                    <a:pt x="6927" y="92935"/>
                  </a:lnTo>
                  <a:lnTo>
                    <a:pt x="0" y="135889"/>
                  </a:lnTo>
                  <a:lnTo>
                    <a:pt x="0" y="1223518"/>
                  </a:lnTo>
                  <a:lnTo>
                    <a:pt x="6927" y="1266472"/>
                  </a:lnTo>
                  <a:lnTo>
                    <a:pt x="26216" y="1303775"/>
                  </a:lnTo>
                  <a:lnTo>
                    <a:pt x="55632" y="1333191"/>
                  </a:lnTo>
                  <a:lnTo>
                    <a:pt x="92935" y="1352480"/>
                  </a:lnTo>
                  <a:lnTo>
                    <a:pt x="135889" y="1359408"/>
                  </a:lnTo>
                  <a:lnTo>
                    <a:pt x="1628902" y="1359408"/>
                  </a:lnTo>
                  <a:lnTo>
                    <a:pt x="1671856" y="1352480"/>
                  </a:lnTo>
                  <a:lnTo>
                    <a:pt x="1709159" y="1333191"/>
                  </a:lnTo>
                  <a:lnTo>
                    <a:pt x="1738575" y="1303775"/>
                  </a:lnTo>
                  <a:lnTo>
                    <a:pt x="1757864" y="1266472"/>
                  </a:lnTo>
                  <a:lnTo>
                    <a:pt x="1764791" y="1223518"/>
                  </a:lnTo>
                  <a:lnTo>
                    <a:pt x="1764791" y="135889"/>
                  </a:lnTo>
                  <a:lnTo>
                    <a:pt x="1757864" y="92935"/>
                  </a:lnTo>
                  <a:lnTo>
                    <a:pt x="1738575" y="55632"/>
                  </a:lnTo>
                  <a:lnTo>
                    <a:pt x="1709159" y="26216"/>
                  </a:lnTo>
                  <a:lnTo>
                    <a:pt x="1671856" y="6927"/>
                  </a:lnTo>
                  <a:lnTo>
                    <a:pt x="1628902" y="0"/>
                  </a:lnTo>
                  <a:close/>
                </a:path>
              </a:pathLst>
            </a:custGeom>
            <a:solidFill>
              <a:srgbClr val="5471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32098" y="4191762"/>
              <a:ext cx="1765300" cy="1359535"/>
            </a:xfrm>
            <a:custGeom>
              <a:avLst/>
              <a:gdLst/>
              <a:ahLst/>
              <a:cxnLst/>
              <a:rect l="l" t="t" r="r" b="b"/>
              <a:pathLst>
                <a:path w="1765300" h="1359535">
                  <a:moveTo>
                    <a:pt x="0" y="135889"/>
                  </a:moveTo>
                  <a:lnTo>
                    <a:pt x="6927" y="92935"/>
                  </a:lnTo>
                  <a:lnTo>
                    <a:pt x="26216" y="55632"/>
                  </a:lnTo>
                  <a:lnTo>
                    <a:pt x="55632" y="26216"/>
                  </a:lnTo>
                  <a:lnTo>
                    <a:pt x="92935" y="6927"/>
                  </a:lnTo>
                  <a:lnTo>
                    <a:pt x="135889" y="0"/>
                  </a:lnTo>
                  <a:lnTo>
                    <a:pt x="1628902" y="0"/>
                  </a:lnTo>
                  <a:lnTo>
                    <a:pt x="1671856" y="6927"/>
                  </a:lnTo>
                  <a:lnTo>
                    <a:pt x="1709159" y="26216"/>
                  </a:lnTo>
                  <a:lnTo>
                    <a:pt x="1738575" y="55632"/>
                  </a:lnTo>
                  <a:lnTo>
                    <a:pt x="1757864" y="92935"/>
                  </a:lnTo>
                  <a:lnTo>
                    <a:pt x="1764791" y="135889"/>
                  </a:lnTo>
                  <a:lnTo>
                    <a:pt x="1764791" y="1223518"/>
                  </a:lnTo>
                  <a:lnTo>
                    <a:pt x="1757864" y="1266472"/>
                  </a:lnTo>
                  <a:lnTo>
                    <a:pt x="1738575" y="1303775"/>
                  </a:lnTo>
                  <a:lnTo>
                    <a:pt x="1709159" y="1333191"/>
                  </a:lnTo>
                  <a:lnTo>
                    <a:pt x="1671856" y="1352480"/>
                  </a:lnTo>
                  <a:lnTo>
                    <a:pt x="1628902" y="1359408"/>
                  </a:lnTo>
                  <a:lnTo>
                    <a:pt x="135889" y="1359408"/>
                  </a:lnTo>
                  <a:lnTo>
                    <a:pt x="92935" y="1352480"/>
                  </a:lnTo>
                  <a:lnTo>
                    <a:pt x="55632" y="1333191"/>
                  </a:lnTo>
                  <a:lnTo>
                    <a:pt x="26216" y="1303775"/>
                  </a:lnTo>
                  <a:lnTo>
                    <a:pt x="6927" y="1266472"/>
                  </a:lnTo>
                  <a:lnTo>
                    <a:pt x="0" y="1223518"/>
                  </a:lnTo>
                  <a:lnTo>
                    <a:pt x="0" y="13588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936238" y="4585208"/>
            <a:ext cx="1555750" cy="52133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84505" marR="5080" indent="-472440">
              <a:lnSpc>
                <a:spcPts val="1860"/>
              </a:lnSpc>
              <a:spcBef>
                <a:spcPts val="315"/>
              </a:spcBef>
            </a:pP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as,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sín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is  púbica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981700" y="1271016"/>
            <a:ext cx="2205355" cy="4505325"/>
          </a:xfrm>
          <a:custGeom>
            <a:avLst/>
            <a:gdLst/>
            <a:ahLst/>
            <a:cxnLst/>
            <a:rect l="l" t="t" r="r" b="b"/>
            <a:pathLst>
              <a:path w="2205354" h="4505325">
                <a:moveTo>
                  <a:pt x="1984755" y="0"/>
                </a:moveTo>
                <a:lnTo>
                  <a:pt x="220472" y="0"/>
                </a:lnTo>
                <a:lnTo>
                  <a:pt x="176030" y="4477"/>
                </a:lnTo>
                <a:lnTo>
                  <a:pt x="134641" y="17321"/>
                </a:lnTo>
                <a:lnTo>
                  <a:pt x="97190" y="37645"/>
                </a:lnTo>
                <a:lnTo>
                  <a:pt x="64563" y="64563"/>
                </a:lnTo>
                <a:lnTo>
                  <a:pt x="37645" y="97190"/>
                </a:lnTo>
                <a:lnTo>
                  <a:pt x="17321" y="134641"/>
                </a:lnTo>
                <a:lnTo>
                  <a:pt x="4477" y="176030"/>
                </a:lnTo>
                <a:lnTo>
                  <a:pt x="0" y="220472"/>
                </a:lnTo>
                <a:lnTo>
                  <a:pt x="0" y="4284472"/>
                </a:lnTo>
                <a:lnTo>
                  <a:pt x="4477" y="4328898"/>
                </a:lnTo>
                <a:lnTo>
                  <a:pt x="17321" y="4370280"/>
                </a:lnTo>
                <a:lnTo>
                  <a:pt x="37645" y="4407730"/>
                </a:lnTo>
                <a:lnTo>
                  <a:pt x="64563" y="4440361"/>
                </a:lnTo>
                <a:lnTo>
                  <a:pt x="97190" y="4467285"/>
                </a:lnTo>
                <a:lnTo>
                  <a:pt x="134641" y="4487615"/>
                </a:lnTo>
                <a:lnTo>
                  <a:pt x="176030" y="4500463"/>
                </a:lnTo>
                <a:lnTo>
                  <a:pt x="220472" y="4504944"/>
                </a:lnTo>
                <a:lnTo>
                  <a:pt x="1984755" y="4504944"/>
                </a:lnTo>
                <a:lnTo>
                  <a:pt x="2029197" y="4500463"/>
                </a:lnTo>
                <a:lnTo>
                  <a:pt x="2070586" y="4487615"/>
                </a:lnTo>
                <a:lnTo>
                  <a:pt x="2108037" y="4467285"/>
                </a:lnTo>
                <a:lnTo>
                  <a:pt x="2140664" y="4440361"/>
                </a:lnTo>
                <a:lnTo>
                  <a:pt x="2167582" y="4407730"/>
                </a:lnTo>
                <a:lnTo>
                  <a:pt x="2187906" y="4370280"/>
                </a:lnTo>
                <a:lnTo>
                  <a:pt x="2200750" y="4328898"/>
                </a:lnTo>
                <a:lnTo>
                  <a:pt x="2205228" y="4284472"/>
                </a:lnTo>
                <a:lnTo>
                  <a:pt x="2205228" y="220472"/>
                </a:lnTo>
                <a:lnTo>
                  <a:pt x="2200750" y="176030"/>
                </a:lnTo>
                <a:lnTo>
                  <a:pt x="2187906" y="134641"/>
                </a:lnTo>
                <a:lnTo>
                  <a:pt x="2167582" y="97190"/>
                </a:lnTo>
                <a:lnTo>
                  <a:pt x="2140664" y="64563"/>
                </a:lnTo>
                <a:lnTo>
                  <a:pt x="2108037" y="37645"/>
                </a:lnTo>
                <a:lnTo>
                  <a:pt x="2070586" y="17321"/>
                </a:lnTo>
                <a:lnTo>
                  <a:pt x="2029197" y="4477"/>
                </a:lnTo>
                <a:lnTo>
                  <a:pt x="1984755" y="0"/>
                </a:lnTo>
                <a:close/>
              </a:path>
            </a:pathLst>
          </a:custGeom>
          <a:solidFill>
            <a:srgbClr val="D7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71640" y="1515567"/>
            <a:ext cx="1624330" cy="78613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45720">
              <a:lnSpc>
                <a:spcPts val="2860"/>
              </a:lnSpc>
              <a:spcBef>
                <a:spcPts val="415"/>
              </a:spcBef>
            </a:pPr>
            <a:r>
              <a:rPr sz="2600" spc="-10" dirty="0">
                <a:latin typeface="Calibri"/>
                <a:cs typeface="Calibri"/>
              </a:rPr>
              <a:t>MÓVILES </a:t>
            </a:r>
            <a:r>
              <a:rPr sz="2600" dirty="0">
                <a:latin typeface="Calibri"/>
                <a:cs typeface="Calibri"/>
              </a:rPr>
              <a:t>O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</a:t>
            </a:r>
            <a:r>
              <a:rPr sz="2600" spc="5" dirty="0">
                <a:latin typeface="Calibri"/>
                <a:cs typeface="Calibri"/>
              </a:rPr>
              <a:t>I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20" dirty="0">
                <a:latin typeface="Calibri"/>
                <a:cs typeface="Calibri"/>
              </a:rPr>
              <a:t>R</a:t>
            </a:r>
            <a:r>
              <a:rPr sz="2600" spc="-5" dirty="0">
                <a:latin typeface="Calibri"/>
                <a:cs typeface="Calibri"/>
              </a:rPr>
              <a:t>T</a:t>
            </a:r>
            <a:r>
              <a:rPr sz="2600" spc="-20" dirty="0">
                <a:latin typeface="Calibri"/>
                <a:cs typeface="Calibri"/>
              </a:rPr>
              <a:t>R</a:t>
            </a:r>
            <a:r>
              <a:rPr sz="2600" spc="-10" dirty="0">
                <a:latin typeface="Calibri"/>
                <a:cs typeface="Calibri"/>
              </a:rPr>
              <a:t>O</a:t>
            </a:r>
            <a:r>
              <a:rPr sz="2600" spc="-5" dirty="0">
                <a:latin typeface="Calibri"/>
                <a:cs typeface="Calibri"/>
              </a:rPr>
              <a:t>SIS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111240" y="2583179"/>
            <a:ext cx="1988820" cy="1503045"/>
            <a:chOff x="6111240" y="2583179"/>
            <a:chExt cx="1988820" cy="1503045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1720" y="2583179"/>
              <a:ext cx="1882139" cy="14767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1240" y="2595371"/>
              <a:ext cx="1988819" cy="149047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03442" y="2625089"/>
              <a:ext cx="1763395" cy="1358265"/>
            </a:xfrm>
            <a:custGeom>
              <a:avLst/>
              <a:gdLst/>
              <a:ahLst/>
              <a:cxnLst/>
              <a:rect l="l" t="t" r="r" b="b"/>
              <a:pathLst>
                <a:path w="1763395" h="1358264">
                  <a:moveTo>
                    <a:pt x="1627505" y="0"/>
                  </a:moveTo>
                  <a:lnTo>
                    <a:pt x="135762" y="0"/>
                  </a:lnTo>
                  <a:lnTo>
                    <a:pt x="92870" y="6926"/>
                  </a:lnTo>
                  <a:lnTo>
                    <a:pt x="55604" y="26208"/>
                  </a:lnTo>
                  <a:lnTo>
                    <a:pt x="26208" y="55604"/>
                  </a:lnTo>
                  <a:lnTo>
                    <a:pt x="6926" y="92870"/>
                  </a:lnTo>
                  <a:lnTo>
                    <a:pt x="0" y="135762"/>
                  </a:lnTo>
                  <a:lnTo>
                    <a:pt x="0" y="1222121"/>
                  </a:lnTo>
                  <a:lnTo>
                    <a:pt x="6926" y="1265013"/>
                  </a:lnTo>
                  <a:lnTo>
                    <a:pt x="26208" y="1302279"/>
                  </a:lnTo>
                  <a:lnTo>
                    <a:pt x="55604" y="1331675"/>
                  </a:lnTo>
                  <a:lnTo>
                    <a:pt x="92870" y="1350957"/>
                  </a:lnTo>
                  <a:lnTo>
                    <a:pt x="135762" y="1357884"/>
                  </a:lnTo>
                  <a:lnTo>
                    <a:pt x="1627505" y="1357884"/>
                  </a:lnTo>
                  <a:lnTo>
                    <a:pt x="1670397" y="1350957"/>
                  </a:lnTo>
                  <a:lnTo>
                    <a:pt x="1707663" y="1331675"/>
                  </a:lnTo>
                  <a:lnTo>
                    <a:pt x="1737059" y="1302279"/>
                  </a:lnTo>
                  <a:lnTo>
                    <a:pt x="1756341" y="1265013"/>
                  </a:lnTo>
                  <a:lnTo>
                    <a:pt x="1763267" y="1222121"/>
                  </a:lnTo>
                  <a:lnTo>
                    <a:pt x="1763267" y="135762"/>
                  </a:lnTo>
                  <a:lnTo>
                    <a:pt x="1756341" y="92870"/>
                  </a:lnTo>
                  <a:lnTo>
                    <a:pt x="1737059" y="55604"/>
                  </a:lnTo>
                  <a:lnTo>
                    <a:pt x="1707663" y="26208"/>
                  </a:lnTo>
                  <a:lnTo>
                    <a:pt x="1670397" y="6926"/>
                  </a:lnTo>
                  <a:lnTo>
                    <a:pt x="1627505" y="0"/>
                  </a:lnTo>
                  <a:close/>
                </a:path>
              </a:pathLst>
            </a:custGeom>
            <a:solidFill>
              <a:srgbClr val="508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03442" y="2625089"/>
              <a:ext cx="1763395" cy="1358265"/>
            </a:xfrm>
            <a:custGeom>
              <a:avLst/>
              <a:gdLst/>
              <a:ahLst/>
              <a:cxnLst/>
              <a:rect l="l" t="t" r="r" b="b"/>
              <a:pathLst>
                <a:path w="1763395" h="1358264">
                  <a:moveTo>
                    <a:pt x="0" y="135762"/>
                  </a:moveTo>
                  <a:lnTo>
                    <a:pt x="6926" y="92870"/>
                  </a:lnTo>
                  <a:lnTo>
                    <a:pt x="26208" y="55604"/>
                  </a:lnTo>
                  <a:lnTo>
                    <a:pt x="55604" y="26208"/>
                  </a:lnTo>
                  <a:lnTo>
                    <a:pt x="92870" y="6926"/>
                  </a:lnTo>
                  <a:lnTo>
                    <a:pt x="135762" y="0"/>
                  </a:lnTo>
                  <a:lnTo>
                    <a:pt x="1627505" y="0"/>
                  </a:lnTo>
                  <a:lnTo>
                    <a:pt x="1670397" y="6926"/>
                  </a:lnTo>
                  <a:lnTo>
                    <a:pt x="1707663" y="26208"/>
                  </a:lnTo>
                  <a:lnTo>
                    <a:pt x="1737059" y="55604"/>
                  </a:lnTo>
                  <a:lnTo>
                    <a:pt x="1756341" y="92870"/>
                  </a:lnTo>
                  <a:lnTo>
                    <a:pt x="1763267" y="135762"/>
                  </a:lnTo>
                  <a:lnTo>
                    <a:pt x="1763267" y="1222121"/>
                  </a:lnTo>
                  <a:lnTo>
                    <a:pt x="1756341" y="1265013"/>
                  </a:lnTo>
                  <a:lnTo>
                    <a:pt x="1737059" y="1302279"/>
                  </a:lnTo>
                  <a:lnTo>
                    <a:pt x="1707663" y="1331675"/>
                  </a:lnTo>
                  <a:lnTo>
                    <a:pt x="1670397" y="1350957"/>
                  </a:lnTo>
                  <a:lnTo>
                    <a:pt x="1627505" y="1357884"/>
                  </a:lnTo>
                  <a:lnTo>
                    <a:pt x="135762" y="1357884"/>
                  </a:lnTo>
                  <a:lnTo>
                    <a:pt x="92870" y="1350957"/>
                  </a:lnTo>
                  <a:lnTo>
                    <a:pt x="55604" y="1331675"/>
                  </a:lnTo>
                  <a:lnTo>
                    <a:pt x="26208" y="1302279"/>
                  </a:lnTo>
                  <a:lnTo>
                    <a:pt x="6926" y="1265013"/>
                  </a:lnTo>
                  <a:lnTo>
                    <a:pt x="0" y="1222121"/>
                  </a:lnTo>
                  <a:lnTo>
                    <a:pt x="0" y="1357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273546" y="2661920"/>
            <a:ext cx="1623695" cy="123380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7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vi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  articular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entre H,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 permitiendo 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mvtos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en 1, 2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 3 </a:t>
            </a:r>
            <a:r>
              <a:rPr sz="1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ejes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141720" y="4149852"/>
            <a:ext cx="1882139" cy="1478280"/>
            <a:chOff x="6141720" y="4149852"/>
            <a:chExt cx="1882139" cy="1478280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1720" y="4149852"/>
              <a:ext cx="1882139" cy="14782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203442" y="4191762"/>
              <a:ext cx="1763395" cy="1359535"/>
            </a:xfrm>
            <a:custGeom>
              <a:avLst/>
              <a:gdLst/>
              <a:ahLst/>
              <a:cxnLst/>
              <a:rect l="l" t="t" r="r" b="b"/>
              <a:pathLst>
                <a:path w="1763395" h="1359535">
                  <a:moveTo>
                    <a:pt x="1627378" y="0"/>
                  </a:moveTo>
                  <a:lnTo>
                    <a:pt x="135890" y="0"/>
                  </a:lnTo>
                  <a:lnTo>
                    <a:pt x="92935" y="6927"/>
                  </a:lnTo>
                  <a:lnTo>
                    <a:pt x="55632" y="26216"/>
                  </a:lnTo>
                  <a:lnTo>
                    <a:pt x="26216" y="55632"/>
                  </a:lnTo>
                  <a:lnTo>
                    <a:pt x="6927" y="92935"/>
                  </a:lnTo>
                  <a:lnTo>
                    <a:pt x="0" y="135889"/>
                  </a:lnTo>
                  <a:lnTo>
                    <a:pt x="0" y="1223518"/>
                  </a:lnTo>
                  <a:lnTo>
                    <a:pt x="6927" y="1266472"/>
                  </a:lnTo>
                  <a:lnTo>
                    <a:pt x="26216" y="1303775"/>
                  </a:lnTo>
                  <a:lnTo>
                    <a:pt x="55632" y="1333191"/>
                  </a:lnTo>
                  <a:lnTo>
                    <a:pt x="92935" y="1352480"/>
                  </a:lnTo>
                  <a:lnTo>
                    <a:pt x="135890" y="1359408"/>
                  </a:lnTo>
                  <a:lnTo>
                    <a:pt x="1627378" y="1359408"/>
                  </a:lnTo>
                  <a:lnTo>
                    <a:pt x="1670332" y="1352480"/>
                  </a:lnTo>
                  <a:lnTo>
                    <a:pt x="1707635" y="1333191"/>
                  </a:lnTo>
                  <a:lnTo>
                    <a:pt x="1737051" y="1303775"/>
                  </a:lnTo>
                  <a:lnTo>
                    <a:pt x="1756340" y="1266472"/>
                  </a:lnTo>
                  <a:lnTo>
                    <a:pt x="1763267" y="1223518"/>
                  </a:lnTo>
                  <a:lnTo>
                    <a:pt x="1763267" y="135889"/>
                  </a:lnTo>
                  <a:lnTo>
                    <a:pt x="1756340" y="92935"/>
                  </a:lnTo>
                  <a:lnTo>
                    <a:pt x="1737051" y="55632"/>
                  </a:lnTo>
                  <a:lnTo>
                    <a:pt x="1707635" y="26216"/>
                  </a:lnTo>
                  <a:lnTo>
                    <a:pt x="1670332" y="6927"/>
                  </a:lnTo>
                  <a:lnTo>
                    <a:pt x="162737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203442" y="4191762"/>
              <a:ext cx="1763395" cy="1359535"/>
            </a:xfrm>
            <a:custGeom>
              <a:avLst/>
              <a:gdLst/>
              <a:ahLst/>
              <a:cxnLst/>
              <a:rect l="l" t="t" r="r" b="b"/>
              <a:pathLst>
                <a:path w="1763395" h="1359535">
                  <a:moveTo>
                    <a:pt x="0" y="135889"/>
                  </a:moveTo>
                  <a:lnTo>
                    <a:pt x="6927" y="92935"/>
                  </a:lnTo>
                  <a:lnTo>
                    <a:pt x="26216" y="55632"/>
                  </a:lnTo>
                  <a:lnTo>
                    <a:pt x="55632" y="26216"/>
                  </a:lnTo>
                  <a:lnTo>
                    <a:pt x="92935" y="6927"/>
                  </a:lnTo>
                  <a:lnTo>
                    <a:pt x="135890" y="0"/>
                  </a:lnTo>
                  <a:lnTo>
                    <a:pt x="1627378" y="0"/>
                  </a:lnTo>
                  <a:lnTo>
                    <a:pt x="1670332" y="6927"/>
                  </a:lnTo>
                  <a:lnTo>
                    <a:pt x="1707635" y="26216"/>
                  </a:lnTo>
                  <a:lnTo>
                    <a:pt x="1737051" y="55632"/>
                  </a:lnTo>
                  <a:lnTo>
                    <a:pt x="1756340" y="92935"/>
                  </a:lnTo>
                  <a:lnTo>
                    <a:pt x="1763267" y="135889"/>
                  </a:lnTo>
                  <a:lnTo>
                    <a:pt x="1763267" y="1223518"/>
                  </a:lnTo>
                  <a:lnTo>
                    <a:pt x="1756340" y="1266472"/>
                  </a:lnTo>
                  <a:lnTo>
                    <a:pt x="1737051" y="1303775"/>
                  </a:lnTo>
                  <a:lnTo>
                    <a:pt x="1707635" y="1333191"/>
                  </a:lnTo>
                  <a:lnTo>
                    <a:pt x="1670332" y="1352480"/>
                  </a:lnTo>
                  <a:lnTo>
                    <a:pt x="1627378" y="1359408"/>
                  </a:lnTo>
                  <a:lnTo>
                    <a:pt x="135890" y="1359408"/>
                  </a:lnTo>
                  <a:lnTo>
                    <a:pt x="92935" y="1352480"/>
                  </a:lnTo>
                  <a:lnTo>
                    <a:pt x="55632" y="1333191"/>
                  </a:lnTo>
                  <a:lnTo>
                    <a:pt x="26216" y="1303775"/>
                  </a:lnTo>
                  <a:lnTo>
                    <a:pt x="6927" y="1266472"/>
                  </a:lnTo>
                  <a:lnTo>
                    <a:pt x="0" y="1223518"/>
                  </a:lnTo>
                  <a:lnTo>
                    <a:pt x="0" y="13588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380226" y="4585208"/>
            <a:ext cx="1410970" cy="52133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22275" marR="5080" indent="-410209">
              <a:lnSpc>
                <a:spcPts val="1860"/>
              </a:lnSpc>
              <a:spcBef>
                <a:spcPts val="315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Rodilla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codo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tobillo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6003" y="1495044"/>
            <a:ext cx="2565654" cy="10767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10205" y="1853895"/>
            <a:ext cx="879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GONI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600" spc="-1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4467" y="1586483"/>
            <a:ext cx="2081022" cy="84810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04538" y="1806066"/>
            <a:ext cx="977265" cy="3759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30480">
              <a:lnSpc>
                <a:spcPts val="1320"/>
              </a:lnSpc>
              <a:spcBef>
                <a:spcPts val="240"/>
              </a:spcBef>
            </a:pP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ota</a:t>
            </a:r>
            <a:r>
              <a:rPr sz="1200" spc="-15" dirty="0">
                <a:latin typeface="Calibri"/>
                <a:cs typeface="Calibri"/>
              </a:rPr>
              <a:t>g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  mo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primario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3832" y="1586483"/>
            <a:ext cx="2082545" cy="84810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008878" y="1722246"/>
            <a:ext cx="1109345" cy="5441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-635" algn="ctr">
              <a:lnSpc>
                <a:spcPts val="1320"/>
              </a:lnSpc>
              <a:spcBef>
                <a:spcPts val="240"/>
              </a:spcBef>
            </a:pPr>
            <a:r>
              <a:rPr sz="1200" spc="-5" dirty="0">
                <a:latin typeface="Calibri"/>
                <a:cs typeface="Calibri"/>
              </a:rPr>
              <a:t>Músculo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responsable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acción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6003" y="2625839"/>
            <a:ext cx="2565654" cy="107671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244089" y="2984703"/>
            <a:ext cx="12122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ANTAGONISTA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4467" y="2717279"/>
            <a:ext cx="2081022" cy="84811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278629" y="2853054"/>
            <a:ext cx="1029335" cy="5441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320"/>
              </a:lnSpc>
              <a:spcBef>
                <a:spcPts val="240"/>
              </a:spcBef>
            </a:pPr>
            <a:r>
              <a:rPr sz="1200" spc="-10" dirty="0">
                <a:latin typeface="Calibri"/>
                <a:cs typeface="Calibri"/>
              </a:rPr>
              <a:t>Realiza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acción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contraria </a:t>
            </a:r>
            <a:r>
              <a:rPr sz="1200" dirty="0">
                <a:latin typeface="Calibri"/>
                <a:cs typeface="Calibri"/>
              </a:rPr>
              <a:t>al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protagonista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13832" y="2717279"/>
            <a:ext cx="2082545" cy="84811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944870" y="2853054"/>
            <a:ext cx="1236345" cy="5441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algn="ctr">
              <a:lnSpc>
                <a:spcPts val="1320"/>
              </a:lnSpc>
              <a:spcBef>
                <a:spcPts val="240"/>
              </a:spcBef>
            </a:pPr>
            <a:r>
              <a:rPr sz="1200" dirty="0">
                <a:latin typeface="Calibri"/>
                <a:cs typeface="Calibri"/>
              </a:rPr>
              <a:t>Debe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estar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relajado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agonista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actúe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6003" y="3755135"/>
            <a:ext cx="2565654" cy="107823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359914" y="4115815"/>
            <a:ext cx="981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SINERGISTA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4467" y="3848087"/>
            <a:ext cx="2081022" cy="84811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298441" y="3983863"/>
            <a:ext cx="991235" cy="5441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ct val="91700"/>
              </a:lnSpc>
              <a:spcBef>
                <a:spcPts val="219"/>
              </a:spcBef>
            </a:pPr>
            <a:r>
              <a:rPr sz="1200" spc="-5" dirty="0">
                <a:latin typeface="Calibri"/>
                <a:cs typeface="Calibri"/>
              </a:rPr>
              <a:t>Colaboran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acción </a:t>
            </a:r>
            <a:r>
              <a:rPr sz="1200" dirty="0">
                <a:latin typeface="Calibri"/>
                <a:cs typeface="Calibri"/>
              </a:rPr>
              <a:t>del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protagonista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13832" y="3848087"/>
            <a:ext cx="2082545" cy="84811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188709" y="4067682"/>
            <a:ext cx="748665" cy="3759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16205" marR="5080" indent="-104139">
              <a:lnSpc>
                <a:spcPts val="1320"/>
              </a:lnSpc>
              <a:spcBef>
                <a:spcPts val="240"/>
              </a:spcBef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er  armonía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56003" y="4885944"/>
            <a:ext cx="2565654" cy="107823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108454" y="5135117"/>
            <a:ext cx="148526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96215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FIJADORES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1600" spc="-1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ABIL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ADOR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44467" y="4978908"/>
            <a:ext cx="2081022" cy="84658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4182617" y="5114671"/>
            <a:ext cx="1222375" cy="5441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-635" algn="ctr">
              <a:lnSpc>
                <a:spcPts val="1320"/>
              </a:lnSpc>
              <a:spcBef>
                <a:spcPts val="240"/>
              </a:spcBef>
            </a:pPr>
            <a:r>
              <a:rPr sz="1200" spc="-5" dirty="0">
                <a:latin typeface="Calibri"/>
                <a:cs typeface="Calibri"/>
              </a:rPr>
              <a:t>Cont isométrica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inmovilizar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art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vecinas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13832" y="4978908"/>
            <a:ext cx="2082545" cy="84658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955538" y="5031104"/>
            <a:ext cx="1214755" cy="7118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algn="ctr">
              <a:lnSpc>
                <a:spcPts val="1320"/>
              </a:lnSpc>
              <a:spcBef>
                <a:spcPts val="240"/>
              </a:spcBef>
            </a:pPr>
            <a:r>
              <a:rPr sz="1200" dirty="0">
                <a:latin typeface="Calibri"/>
                <a:cs typeface="Calibri"/>
              </a:rPr>
              <a:t>Ma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tie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tu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  </a:t>
            </a:r>
            <a:r>
              <a:rPr sz="1200" spc="-10" dirty="0">
                <a:latin typeface="Calibri"/>
                <a:cs typeface="Calibri"/>
              </a:rPr>
              <a:t>durante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5" dirty="0">
                <a:latin typeface="Calibri"/>
                <a:cs typeface="Calibri"/>
              </a:rPr>
              <a:t>acción </a:t>
            </a:r>
            <a:r>
              <a:rPr sz="1200" dirty="0">
                <a:latin typeface="Calibri"/>
                <a:cs typeface="Calibri"/>
              </a:rPr>
              <a:t> de </a:t>
            </a:r>
            <a:r>
              <a:rPr sz="1200" spc="-5" dirty="0">
                <a:latin typeface="Calibri"/>
                <a:cs typeface="Calibri"/>
              </a:rPr>
              <a:t>músculos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agonistas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1459" y="409955"/>
            <a:ext cx="4075938" cy="1501902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72185" y="580720"/>
            <a:ext cx="360644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/>
              <a:t>MÚSCU</a:t>
            </a:r>
            <a:r>
              <a:rPr sz="5400" spc="-114" dirty="0"/>
              <a:t>L</a:t>
            </a:r>
            <a:r>
              <a:rPr sz="5400" spc="-5" dirty="0"/>
              <a:t>OS</a:t>
            </a:r>
            <a:endParaRPr sz="5400" dirty="0"/>
          </a:p>
        </p:txBody>
      </p:sp>
      <p:grpSp>
        <p:nvGrpSpPr>
          <p:cNvPr id="28" name="object 28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3250" y="2388870"/>
          <a:ext cx="8115299" cy="1920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AGONISTA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530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GONI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SINERGISTA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FIJADOR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R="8064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FLEX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CODO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Braquial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anterior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Tríceps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braquial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Supinador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largo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Deltoides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7620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FLEX DE </a:t>
                      </a:r>
                      <a:r>
                        <a:rPr sz="1800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CADE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Iliopsoas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49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Glúteo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mayor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Isquiotibiales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81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Recto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anterior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del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fémur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Abdominales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636" y="760856"/>
            <a:ext cx="3440429" cy="150190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3566" y="860501"/>
            <a:ext cx="2904033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5" dirty="0"/>
              <a:t>EJEMPLO</a:t>
            </a:r>
            <a:endParaRPr sz="5400" dirty="0"/>
          </a:p>
        </p:txBody>
      </p:sp>
      <p:grpSp>
        <p:nvGrpSpPr>
          <p:cNvPr id="5" name="object 5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2348" rIns="0" bIns="0" rtlCol="0">
            <a:spAutoFit/>
          </a:bodyPr>
          <a:lstStyle/>
          <a:p>
            <a:pPr marL="3079750" marR="5080" indent="-1974214">
              <a:lnSpc>
                <a:spcPct val="100000"/>
              </a:lnSpc>
              <a:spcBef>
                <a:spcPts val="105"/>
              </a:spcBef>
            </a:pPr>
            <a:r>
              <a:rPr sz="3200" spc="-35" dirty="0"/>
              <a:t>PROTOCOLO </a:t>
            </a:r>
            <a:r>
              <a:rPr sz="3200" spc="-5" dirty="0"/>
              <a:t>DE ENSEÑANZA POR </a:t>
            </a:r>
            <a:r>
              <a:rPr sz="3200" spc="-710" dirty="0"/>
              <a:t> </a:t>
            </a:r>
            <a:r>
              <a:rPr sz="3200" spc="-10" dirty="0"/>
              <a:t>EJERCICIO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109472" y="1848611"/>
            <a:ext cx="6042660" cy="4022090"/>
            <a:chOff x="1109472" y="1848611"/>
            <a:chExt cx="6042660" cy="4022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7887" y="2891027"/>
              <a:ext cx="234696" cy="9616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1032" y="2891027"/>
              <a:ext cx="4991100" cy="19034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9020" y="1848611"/>
              <a:ext cx="2170176" cy="11125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9472" y="4757927"/>
              <a:ext cx="2136648" cy="111252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69211" y="4908041"/>
            <a:ext cx="1217930" cy="6985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67640" marR="5080" indent="-155575">
              <a:lnSpc>
                <a:spcPts val="2530"/>
              </a:lnSpc>
              <a:spcBef>
                <a:spcPts val="380"/>
              </a:spcBef>
            </a:pPr>
            <a:r>
              <a:rPr sz="2300" b="1" spc="-5" dirty="0">
                <a:latin typeface="Calibri"/>
                <a:cs typeface="Calibri"/>
              </a:rPr>
              <a:t>POSICIÓN  </a:t>
            </a:r>
            <a:r>
              <a:rPr sz="2300" b="1" dirty="0">
                <a:latin typeface="Calibri"/>
                <a:cs typeface="Calibri"/>
              </a:rPr>
              <a:t>INICIAL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89020" y="4757928"/>
            <a:ext cx="2136648" cy="111252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891153" y="5068316"/>
            <a:ext cx="153289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10" dirty="0">
                <a:latin typeface="Calibri"/>
                <a:cs typeface="Calibri"/>
              </a:rPr>
              <a:t>ALINEACIÓN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67044" y="4757928"/>
            <a:ext cx="2136648" cy="111252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449314" y="4908041"/>
            <a:ext cx="1374140" cy="6985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57785">
              <a:lnSpc>
                <a:spcPts val="2530"/>
              </a:lnSpc>
              <a:spcBef>
                <a:spcPts val="380"/>
              </a:spcBef>
            </a:pPr>
            <a:r>
              <a:rPr sz="2300" b="1" dirty="0">
                <a:latin typeface="Calibri"/>
                <a:cs typeface="Calibri"/>
              </a:rPr>
              <a:t>RITMO </a:t>
            </a:r>
            <a:r>
              <a:rPr sz="2300" b="1" spc="-5" dirty="0">
                <a:latin typeface="Calibri"/>
                <a:cs typeface="Calibri"/>
              </a:rPr>
              <a:t>DE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E</a:t>
            </a:r>
            <a:r>
              <a:rPr sz="2300" b="1" spc="5" dirty="0">
                <a:latin typeface="Calibri"/>
                <a:cs typeface="Calibri"/>
              </a:rPr>
              <a:t>J</a:t>
            </a:r>
            <a:r>
              <a:rPr sz="2300" b="1" spc="-35" dirty="0">
                <a:latin typeface="Calibri"/>
                <a:cs typeface="Calibri"/>
              </a:rPr>
              <a:t>E</a:t>
            </a:r>
            <a:r>
              <a:rPr sz="2300" b="1" spc="-5" dirty="0">
                <a:latin typeface="Calibri"/>
                <a:cs typeface="Calibri"/>
              </a:rPr>
              <a:t>CUCIÓN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8483" y="3208020"/>
            <a:ext cx="2136647" cy="135635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654554" y="1998726"/>
            <a:ext cx="2832100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72210" algn="ctr">
              <a:lnSpc>
                <a:spcPts val="2645"/>
              </a:lnSpc>
              <a:spcBef>
                <a:spcPts val="105"/>
              </a:spcBef>
            </a:pPr>
            <a:r>
              <a:rPr sz="2300" b="1" dirty="0">
                <a:latin typeface="Calibri"/>
                <a:cs typeface="Calibri"/>
              </a:rPr>
              <a:t>NOMBRE</a:t>
            </a:r>
            <a:r>
              <a:rPr sz="2300" b="1" spc="-6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DEL</a:t>
            </a:r>
            <a:endParaRPr sz="2300">
              <a:latin typeface="Calibri"/>
              <a:cs typeface="Calibri"/>
            </a:endParaRPr>
          </a:p>
          <a:p>
            <a:pPr marL="1172845" algn="ctr">
              <a:lnSpc>
                <a:spcPts val="2645"/>
              </a:lnSpc>
            </a:pPr>
            <a:r>
              <a:rPr sz="2300" b="1" spc="-5" dirty="0">
                <a:latin typeface="Calibri"/>
                <a:cs typeface="Calibri"/>
              </a:rPr>
              <a:t>EJERCICIO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 marL="12700" marR="1307465" indent="-2540" algn="ctr">
              <a:lnSpc>
                <a:spcPct val="91500"/>
              </a:lnSpc>
              <a:spcBef>
                <a:spcPts val="5"/>
              </a:spcBef>
            </a:pPr>
            <a:r>
              <a:rPr sz="2300" b="1" spc="-10" dirty="0">
                <a:latin typeface="Calibri"/>
                <a:cs typeface="Calibri"/>
              </a:rPr>
              <a:t>MÚSCULO 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PRINCIPAL</a:t>
            </a:r>
            <a:r>
              <a:rPr sz="2300" b="1" spc="-8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A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TRABAJAR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9366" rIns="0" bIns="0" rtlCol="0">
            <a:spAutoFit/>
          </a:bodyPr>
          <a:lstStyle/>
          <a:p>
            <a:pPr marL="2868930" marR="5080" indent="-2673985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CLASIFICACIÓN</a:t>
            </a:r>
            <a:r>
              <a:rPr sz="3200" spc="-15" dirty="0"/>
              <a:t> </a:t>
            </a:r>
            <a:r>
              <a:rPr sz="3200" spc="-5" dirty="0"/>
              <a:t>DE</a:t>
            </a:r>
            <a:r>
              <a:rPr sz="3200" dirty="0"/>
              <a:t> </a:t>
            </a:r>
            <a:r>
              <a:rPr sz="3200" spc="-10" dirty="0"/>
              <a:t>EJERCICIOS</a:t>
            </a:r>
            <a:r>
              <a:rPr sz="3200" spc="10" dirty="0"/>
              <a:t> </a:t>
            </a:r>
            <a:r>
              <a:rPr sz="3200" spc="-55" dirty="0"/>
              <a:t>PARA</a:t>
            </a:r>
            <a:r>
              <a:rPr sz="3200" spc="-15" dirty="0"/>
              <a:t> </a:t>
            </a:r>
            <a:r>
              <a:rPr sz="3200" dirty="0"/>
              <a:t>LA </a:t>
            </a:r>
            <a:r>
              <a:rPr sz="3200" spc="-710" dirty="0"/>
              <a:t> </a:t>
            </a:r>
            <a:r>
              <a:rPr sz="3200" spc="-5" dirty="0"/>
              <a:t>SESIÓN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2632" y="1883664"/>
            <a:ext cx="1973580" cy="19720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82009" y="2679573"/>
            <a:ext cx="12731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0" dirty="0">
                <a:latin typeface="Calibri"/>
                <a:cs typeface="Calibri"/>
              </a:rPr>
              <a:t>LOCALIZADOS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15840" y="3680459"/>
            <a:ext cx="2106295" cy="2628900"/>
            <a:chOff x="4815840" y="3680459"/>
            <a:chExt cx="2106295" cy="26289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5840" y="3680459"/>
              <a:ext cx="809243" cy="7604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8428" y="4335779"/>
              <a:ext cx="1973579" cy="197358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463285" y="5132959"/>
            <a:ext cx="9461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latin typeface="Calibri"/>
                <a:cs typeface="Calibri"/>
              </a:rPr>
              <a:t>GLOBALES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16835" y="4335779"/>
            <a:ext cx="2711450" cy="1973580"/>
            <a:chOff x="2116835" y="4335779"/>
            <a:chExt cx="2711450" cy="19735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8243" y="4960619"/>
              <a:ext cx="589788" cy="723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6835" y="4335779"/>
              <a:ext cx="1972056" cy="197358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453385" y="5132959"/>
            <a:ext cx="129921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5" dirty="0">
                <a:latin typeface="Calibri"/>
                <a:cs typeface="Calibri"/>
              </a:rPr>
              <a:t>FUNCIONALES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98520" y="3704844"/>
            <a:ext cx="810768" cy="7604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411" y="1682495"/>
            <a:ext cx="2870200" cy="1199515"/>
            <a:chOff x="248411" y="1682495"/>
            <a:chExt cx="2870200" cy="1199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11" y="1682495"/>
              <a:ext cx="2869692" cy="11993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5" y="1978151"/>
              <a:ext cx="1949195" cy="656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083" y="1702307"/>
              <a:ext cx="2784348" cy="111404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15720" y="2055367"/>
            <a:ext cx="15627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latin typeface="Calibri"/>
                <a:cs typeface="Calibri"/>
              </a:rPr>
              <a:t>LOCALIZADOS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09481" y="1792033"/>
            <a:ext cx="2320290" cy="934719"/>
            <a:chOff x="2709481" y="1792033"/>
            <a:chExt cx="2320290" cy="934719"/>
          </a:xfrm>
        </p:grpSpPr>
        <p:sp>
          <p:nvSpPr>
            <p:cNvPr id="8" name="object 8"/>
            <p:cNvSpPr/>
            <p:nvPr/>
          </p:nvSpPr>
          <p:spPr>
            <a:xfrm>
              <a:off x="2714244" y="1796795"/>
              <a:ext cx="2310765" cy="925194"/>
            </a:xfrm>
            <a:custGeom>
              <a:avLst/>
              <a:gdLst/>
              <a:ahLst/>
              <a:cxnLst/>
              <a:rect l="l" t="t" r="r" b="b"/>
              <a:pathLst>
                <a:path w="2310765" h="925194">
                  <a:moveTo>
                    <a:pt x="1847850" y="0"/>
                  </a:moveTo>
                  <a:lnTo>
                    <a:pt x="0" y="0"/>
                  </a:lnTo>
                  <a:lnTo>
                    <a:pt x="462533" y="462533"/>
                  </a:lnTo>
                  <a:lnTo>
                    <a:pt x="0" y="925067"/>
                  </a:lnTo>
                  <a:lnTo>
                    <a:pt x="1847850" y="925067"/>
                  </a:lnTo>
                  <a:lnTo>
                    <a:pt x="2310384" y="462533"/>
                  </a:lnTo>
                  <a:lnTo>
                    <a:pt x="1847850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14244" y="1796795"/>
              <a:ext cx="2310765" cy="925194"/>
            </a:xfrm>
            <a:custGeom>
              <a:avLst/>
              <a:gdLst/>
              <a:ahLst/>
              <a:cxnLst/>
              <a:rect l="l" t="t" r="r" b="b"/>
              <a:pathLst>
                <a:path w="2310765" h="925194">
                  <a:moveTo>
                    <a:pt x="0" y="0"/>
                  </a:moveTo>
                  <a:lnTo>
                    <a:pt x="1847850" y="0"/>
                  </a:lnTo>
                  <a:lnTo>
                    <a:pt x="2310384" y="462533"/>
                  </a:lnTo>
                  <a:lnTo>
                    <a:pt x="1847850" y="925067"/>
                  </a:lnTo>
                  <a:lnTo>
                    <a:pt x="0" y="925067"/>
                  </a:lnTo>
                  <a:lnTo>
                    <a:pt x="462533" y="462533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D7D2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61740" y="1958085"/>
            <a:ext cx="1238250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41630" marR="5080" indent="-329565">
              <a:lnSpc>
                <a:spcPts val="1970"/>
              </a:lnSpc>
              <a:spcBef>
                <a:spcPts val="325"/>
              </a:spcBef>
            </a:pPr>
            <a:r>
              <a:rPr sz="1800" spc="-5" dirty="0">
                <a:solidFill>
                  <a:srgbClr val="000000"/>
                </a:solidFill>
              </a:rPr>
              <a:t>Extensión</a:t>
            </a:r>
            <a:r>
              <a:rPr sz="1800" spc="-9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de </a:t>
            </a:r>
            <a:r>
              <a:rPr sz="1800" spc="-39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codos</a:t>
            </a:r>
            <a:endParaRPr sz="1800"/>
          </a:p>
        </p:txBody>
      </p:sp>
      <p:grpSp>
        <p:nvGrpSpPr>
          <p:cNvPr id="11" name="object 11"/>
          <p:cNvGrpSpPr/>
          <p:nvPr/>
        </p:nvGrpSpPr>
        <p:grpSpPr>
          <a:xfrm>
            <a:off x="4696777" y="1792033"/>
            <a:ext cx="2321560" cy="934719"/>
            <a:chOff x="4696777" y="1792033"/>
            <a:chExt cx="2321560" cy="934719"/>
          </a:xfrm>
        </p:grpSpPr>
        <p:sp>
          <p:nvSpPr>
            <p:cNvPr id="12" name="object 12"/>
            <p:cNvSpPr/>
            <p:nvPr/>
          </p:nvSpPr>
          <p:spPr>
            <a:xfrm>
              <a:off x="4701540" y="1796795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4">
                  <a:moveTo>
                    <a:pt x="1849374" y="0"/>
                  </a:moveTo>
                  <a:lnTo>
                    <a:pt x="0" y="0"/>
                  </a:lnTo>
                  <a:lnTo>
                    <a:pt x="462534" y="462533"/>
                  </a:lnTo>
                  <a:lnTo>
                    <a:pt x="0" y="925067"/>
                  </a:lnTo>
                  <a:lnTo>
                    <a:pt x="1849374" y="925067"/>
                  </a:lnTo>
                  <a:lnTo>
                    <a:pt x="2311908" y="462533"/>
                  </a:lnTo>
                  <a:lnTo>
                    <a:pt x="1849374" y="0"/>
                  </a:lnTo>
                  <a:close/>
                </a:path>
              </a:pathLst>
            </a:custGeom>
            <a:solidFill>
              <a:srgbClr val="D4D2E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01540" y="1796795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4">
                  <a:moveTo>
                    <a:pt x="0" y="0"/>
                  </a:moveTo>
                  <a:lnTo>
                    <a:pt x="1849374" y="0"/>
                  </a:lnTo>
                  <a:lnTo>
                    <a:pt x="2311908" y="462533"/>
                  </a:lnTo>
                  <a:lnTo>
                    <a:pt x="1849374" y="925067"/>
                  </a:lnTo>
                  <a:lnTo>
                    <a:pt x="0" y="925067"/>
                  </a:lnTo>
                  <a:lnTo>
                    <a:pt x="462534" y="462533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D4D2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213096" y="2083689"/>
            <a:ext cx="1311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Flexión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codos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84264" y="1792223"/>
            <a:ext cx="2321560" cy="934719"/>
            <a:chOff x="6684264" y="1792223"/>
            <a:chExt cx="2321560" cy="934719"/>
          </a:xfrm>
        </p:grpSpPr>
        <p:sp>
          <p:nvSpPr>
            <p:cNvPr id="16" name="object 16"/>
            <p:cNvSpPr/>
            <p:nvPr/>
          </p:nvSpPr>
          <p:spPr>
            <a:xfrm>
              <a:off x="6688836" y="1796795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4">
                  <a:moveTo>
                    <a:pt x="1849374" y="0"/>
                  </a:moveTo>
                  <a:lnTo>
                    <a:pt x="0" y="0"/>
                  </a:lnTo>
                  <a:lnTo>
                    <a:pt x="462534" y="462533"/>
                  </a:lnTo>
                  <a:lnTo>
                    <a:pt x="0" y="925067"/>
                  </a:lnTo>
                  <a:lnTo>
                    <a:pt x="1849374" y="925067"/>
                  </a:lnTo>
                  <a:lnTo>
                    <a:pt x="2311908" y="462533"/>
                  </a:lnTo>
                  <a:lnTo>
                    <a:pt x="1849374" y="0"/>
                  </a:lnTo>
                  <a:close/>
                </a:path>
              </a:pathLst>
            </a:custGeom>
            <a:solidFill>
              <a:srgbClr val="D2D2E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88836" y="1796795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4">
                  <a:moveTo>
                    <a:pt x="0" y="0"/>
                  </a:moveTo>
                  <a:lnTo>
                    <a:pt x="1849374" y="0"/>
                  </a:lnTo>
                  <a:lnTo>
                    <a:pt x="2311908" y="462533"/>
                  </a:lnTo>
                  <a:lnTo>
                    <a:pt x="1849374" y="925067"/>
                  </a:lnTo>
                  <a:lnTo>
                    <a:pt x="0" y="925067"/>
                  </a:lnTo>
                  <a:lnTo>
                    <a:pt x="462534" y="462533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D2D2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410068" y="1958085"/>
            <a:ext cx="89471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97155">
              <a:lnSpc>
                <a:spcPts val="1970"/>
              </a:lnSpc>
              <a:spcBef>
                <a:spcPts val="325"/>
              </a:spcBef>
            </a:pPr>
            <a:r>
              <a:rPr sz="1800" b="1" dirty="0">
                <a:latin typeface="Calibri"/>
                <a:cs typeface="Calibri"/>
              </a:rPr>
              <a:t>Abd de 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</a:t>
            </a:r>
            <a:r>
              <a:rPr sz="1800" b="1" spc="5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b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8411" y="2953511"/>
            <a:ext cx="2870200" cy="1198245"/>
            <a:chOff x="248411" y="2953511"/>
            <a:chExt cx="2870200" cy="119824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411" y="2953511"/>
              <a:ext cx="2869692" cy="11978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5067" y="3247643"/>
              <a:ext cx="1543812" cy="65684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083" y="2973323"/>
              <a:ext cx="2784348" cy="111252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18412" y="3325495"/>
            <a:ext cx="11569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Calibri"/>
                <a:cs typeface="Calibri"/>
              </a:rPr>
              <a:t>G</a:t>
            </a:r>
            <a:r>
              <a:rPr sz="2100" b="1" spc="-40" dirty="0">
                <a:latin typeface="Calibri"/>
                <a:cs typeface="Calibri"/>
              </a:rPr>
              <a:t>L</a:t>
            </a:r>
            <a:r>
              <a:rPr sz="2100" b="1" spc="-5" dirty="0">
                <a:latin typeface="Calibri"/>
                <a:cs typeface="Calibri"/>
              </a:rPr>
              <a:t>O</a:t>
            </a:r>
            <a:r>
              <a:rPr sz="2100" b="1" spc="-30" dirty="0">
                <a:latin typeface="Calibri"/>
                <a:cs typeface="Calibri"/>
              </a:rPr>
              <a:t>B</a:t>
            </a:r>
            <a:r>
              <a:rPr sz="2100" b="1" dirty="0">
                <a:latin typeface="Calibri"/>
                <a:cs typeface="Calibri"/>
              </a:rPr>
              <a:t>AL</a:t>
            </a:r>
            <a:r>
              <a:rPr sz="2100" b="1" spc="-30" dirty="0">
                <a:latin typeface="Calibri"/>
                <a:cs typeface="Calibri"/>
              </a:rPr>
              <a:t>E</a:t>
            </a:r>
            <a:r>
              <a:rPr sz="2100" b="1" dirty="0">
                <a:latin typeface="Calibri"/>
                <a:cs typeface="Calibri"/>
              </a:rPr>
              <a:t>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709481" y="3063049"/>
            <a:ext cx="2320290" cy="933450"/>
            <a:chOff x="2709481" y="3063049"/>
            <a:chExt cx="2320290" cy="933450"/>
          </a:xfrm>
        </p:grpSpPr>
        <p:sp>
          <p:nvSpPr>
            <p:cNvPr id="25" name="object 25"/>
            <p:cNvSpPr/>
            <p:nvPr/>
          </p:nvSpPr>
          <p:spPr>
            <a:xfrm>
              <a:off x="2714244" y="3067811"/>
              <a:ext cx="2310765" cy="923925"/>
            </a:xfrm>
            <a:custGeom>
              <a:avLst/>
              <a:gdLst/>
              <a:ahLst/>
              <a:cxnLst/>
              <a:rect l="l" t="t" r="r" b="b"/>
              <a:pathLst>
                <a:path w="2310765" h="923925">
                  <a:moveTo>
                    <a:pt x="1848611" y="0"/>
                  </a:moveTo>
                  <a:lnTo>
                    <a:pt x="0" y="0"/>
                  </a:lnTo>
                  <a:lnTo>
                    <a:pt x="461772" y="461772"/>
                  </a:lnTo>
                  <a:lnTo>
                    <a:pt x="0" y="923544"/>
                  </a:lnTo>
                  <a:lnTo>
                    <a:pt x="1848611" y="923544"/>
                  </a:lnTo>
                  <a:lnTo>
                    <a:pt x="2310384" y="461772"/>
                  </a:lnTo>
                  <a:lnTo>
                    <a:pt x="1848611" y="0"/>
                  </a:lnTo>
                  <a:close/>
                </a:path>
              </a:pathLst>
            </a:custGeom>
            <a:solidFill>
              <a:srgbClr val="D1D3E4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14244" y="3067811"/>
              <a:ext cx="2310765" cy="923925"/>
            </a:xfrm>
            <a:custGeom>
              <a:avLst/>
              <a:gdLst/>
              <a:ahLst/>
              <a:cxnLst/>
              <a:rect l="l" t="t" r="r" b="b"/>
              <a:pathLst>
                <a:path w="2310765" h="923925">
                  <a:moveTo>
                    <a:pt x="0" y="0"/>
                  </a:moveTo>
                  <a:lnTo>
                    <a:pt x="1848611" y="0"/>
                  </a:lnTo>
                  <a:lnTo>
                    <a:pt x="2310384" y="461772"/>
                  </a:lnTo>
                  <a:lnTo>
                    <a:pt x="1848611" y="923544"/>
                  </a:lnTo>
                  <a:lnTo>
                    <a:pt x="0" y="923544"/>
                  </a:lnTo>
                  <a:lnTo>
                    <a:pt x="461772" y="46177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D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51657" y="3353815"/>
            <a:ext cx="1058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Sentadillas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696967" y="3063239"/>
            <a:ext cx="2321560" cy="932815"/>
            <a:chOff x="4696967" y="3063239"/>
            <a:chExt cx="2321560" cy="932815"/>
          </a:xfrm>
        </p:grpSpPr>
        <p:sp>
          <p:nvSpPr>
            <p:cNvPr id="29" name="object 29"/>
            <p:cNvSpPr/>
            <p:nvPr/>
          </p:nvSpPr>
          <p:spPr>
            <a:xfrm>
              <a:off x="4701539" y="3067811"/>
              <a:ext cx="2312035" cy="923925"/>
            </a:xfrm>
            <a:custGeom>
              <a:avLst/>
              <a:gdLst/>
              <a:ahLst/>
              <a:cxnLst/>
              <a:rect l="l" t="t" r="r" b="b"/>
              <a:pathLst>
                <a:path w="2312034" h="923925">
                  <a:moveTo>
                    <a:pt x="1850136" y="0"/>
                  </a:moveTo>
                  <a:lnTo>
                    <a:pt x="0" y="0"/>
                  </a:lnTo>
                  <a:lnTo>
                    <a:pt x="461772" y="461772"/>
                  </a:lnTo>
                  <a:lnTo>
                    <a:pt x="0" y="923544"/>
                  </a:lnTo>
                  <a:lnTo>
                    <a:pt x="1850136" y="923544"/>
                  </a:lnTo>
                  <a:lnTo>
                    <a:pt x="2311908" y="461772"/>
                  </a:lnTo>
                  <a:lnTo>
                    <a:pt x="1850136" y="0"/>
                  </a:lnTo>
                  <a:close/>
                </a:path>
              </a:pathLst>
            </a:custGeom>
            <a:solidFill>
              <a:srgbClr val="D1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01539" y="3067811"/>
              <a:ext cx="2312035" cy="923925"/>
            </a:xfrm>
            <a:custGeom>
              <a:avLst/>
              <a:gdLst/>
              <a:ahLst/>
              <a:cxnLst/>
              <a:rect l="l" t="t" r="r" b="b"/>
              <a:pathLst>
                <a:path w="2312034" h="923925">
                  <a:moveTo>
                    <a:pt x="0" y="0"/>
                  </a:moveTo>
                  <a:lnTo>
                    <a:pt x="1850136" y="0"/>
                  </a:lnTo>
                  <a:lnTo>
                    <a:pt x="2311908" y="461772"/>
                  </a:lnTo>
                  <a:lnTo>
                    <a:pt x="1850136" y="923544"/>
                  </a:lnTo>
                  <a:lnTo>
                    <a:pt x="0" y="923544"/>
                  </a:lnTo>
                  <a:lnTo>
                    <a:pt x="461772" y="46177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D1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573014" y="3353815"/>
            <a:ext cx="592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j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48411" y="4223003"/>
            <a:ext cx="2870200" cy="1199515"/>
            <a:chOff x="248411" y="4223003"/>
            <a:chExt cx="2870200" cy="1199515"/>
          </a:xfrm>
        </p:grpSpPr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11" y="4223003"/>
              <a:ext cx="2869692" cy="119938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135" y="4518659"/>
              <a:ext cx="1978152" cy="65531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1083" y="4242815"/>
              <a:ext cx="2784348" cy="1114043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900480" y="4595621"/>
            <a:ext cx="15925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Calibri"/>
                <a:cs typeface="Calibri"/>
              </a:rPr>
              <a:t>F</a:t>
            </a:r>
            <a:r>
              <a:rPr sz="2100" b="1" spc="-10" dirty="0">
                <a:latin typeface="Calibri"/>
                <a:cs typeface="Calibri"/>
              </a:rPr>
              <a:t>U</a:t>
            </a:r>
            <a:r>
              <a:rPr sz="2100" b="1" dirty="0">
                <a:latin typeface="Calibri"/>
                <a:cs typeface="Calibri"/>
              </a:rPr>
              <a:t>NCIONAL</a:t>
            </a:r>
            <a:r>
              <a:rPr sz="2100" b="1" spc="-35" dirty="0">
                <a:latin typeface="Calibri"/>
                <a:cs typeface="Calibri"/>
              </a:rPr>
              <a:t>E</a:t>
            </a:r>
            <a:r>
              <a:rPr sz="2100" b="1" dirty="0">
                <a:latin typeface="Calibri"/>
                <a:cs typeface="Calibri"/>
              </a:rPr>
              <a:t>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709481" y="4332541"/>
            <a:ext cx="2320290" cy="934719"/>
            <a:chOff x="2709481" y="4332541"/>
            <a:chExt cx="2320290" cy="934719"/>
          </a:xfrm>
        </p:grpSpPr>
        <p:sp>
          <p:nvSpPr>
            <p:cNvPr id="38" name="object 38"/>
            <p:cNvSpPr/>
            <p:nvPr/>
          </p:nvSpPr>
          <p:spPr>
            <a:xfrm>
              <a:off x="2714244" y="4337303"/>
              <a:ext cx="2310765" cy="925194"/>
            </a:xfrm>
            <a:custGeom>
              <a:avLst/>
              <a:gdLst/>
              <a:ahLst/>
              <a:cxnLst/>
              <a:rect l="l" t="t" r="r" b="b"/>
              <a:pathLst>
                <a:path w="2310765" h="925195">
                  <a:moveTo>
                    <a:pt x="1847850" y="0"/>
                  </a:moveTo>
                  <a:lnTo>
                    <a:pt x="0" y="0"/>
                  </a:lnTo>
                  <a:lnTo>
                    <a:pt x="462533" y="462534"/>
                  </a:lnTo>
                  <a:lnTo>
                    <a:pt x="0" y="925068"/>
                  </a:lnTo>
                  <a:lnTo>
                    <a:pt x="1847850" y="925068"/>
                  </a:lnTo>
                  <a:lnTo>
                    <a:pt x="2310384" y="462534"/>
                  </a:lnTo>
                  <a:lnTo>
                    <a:pt x="1847850" y="0"/>
                  </a:lnTo>
                  <a:close/>
                </a:path>
              </a:pathLst>
            </a:custGeom>
            <a:solidFill>
              <a:srgbClr val="D0DDE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14244" y="4337303"/>
              <a:ext cx="2310765" cy="925194"/>
            </a:xfrm>
            <a:custGeom>
              <a:avLst/>
              <a:gdLst/>
              <a:ahLst/>
              <a:cxnLst/>
              <a:rect l="l" t="t" r="r" b="b"/>
              <a:pathLst>
                <a:path w="2310765" h="925195">
                  <a:moveTo>
                    <a:pt x="0" y="0"/>
                  </a:moveTo>
                  <a:lnTo>
                    <a:pt x="1847850" y="0"/>
                  </a:lnTo>
                  <a:lnTo>
                    <a:pt x="2310384" y="462534"/>
                  </a:lnTo>
                  <a:lnTo>
                    <a:pt x="1847850" y="925068"/>
                  </a:lnTo>
                  <a:lnTo>
                    <a:pt x="0" y="925068"/>
                  </a:lnTo>
                  <a:lnTo>
                    <a:pt x="462533" y="462534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D0DD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270884" y="4202048"/>
            <a:ext cx="1220470" cy="10693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1800" b="1" spc="-5" dirty="0">
                <a:latin typeface="Calibri"/>
                <a:cs typeface="Calibri"/>
              </a:rPr>
              <a:t>Sentadillas</a:t>
            </a:r>
            <a:endParaRPr sz="1800">
              <a:latin typeface="Calibri"/>
              <a:cs typeface="Calibri"/>
            </a:endParaRPr>
          </a:p>
          <a:p>
            <a:pPr marL="52705" algn="ctr">
              <a:lnSpc>
                <a:spcPct val="100000"/>
              </a:lnSpc>
              <a:spcBef>
                <a:spcPts val="575"/>
              </a:spcBef>
            </a:pPr>
            <a:r>
              <a:rPr sz="1800" b="1" dirty="0"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90"/>
              </a:spcBef>
            </a:pPr>
            <a:r>
              <a:rPr sz="1800" b="1" spc="-5" dirty="0">
                <a:latin typeface="Calibri"/>
                <a:cs typeface="Calibri"/>
              </a:rPr>
              <a:t>Flexión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codo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696967" y="4332732"/>
            <a:ext cx="2321560" cy="934719"/>
            <a:chOff x="4696967" y="4332732"/>
            <a:chExt cx="2321560" cy="934719"/>
          </a:xfrm>
        </p:grpSpPr>
        <p:sp>
          <p:nvSpPr>
            <p:cNvPr id="42" name="object 42"/>
            <p:cNvSpPr/>
            <p:nvPr/>
          </p:nvSpPr>
          <p:spPr>
            <a:xfrm>
              <a:off x="4701539" y="4337304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5">
                  <a:moveTo>
                    <a:pt x="1849374" y="0"/>
                  </a:moveTo>
                  <a:lnTo>
                    <a:pt x="0" y="0"/>
                  </a:lnTo>
                  <a:lnTo>
                    <a:pt x="462534" y="462534"/>
                  </a:lnTo>
                  <a:lnTo>
                    <a:pt x="0" y="925068"/>
                  </a:lnTo>
                  <a:lnTo>
                    <a:pt x="1849374" y="925068"/>
                  </a:lnTo>
                  <a:lnTo>
                    <a:pt x="2311908" y="462534"/>
                  </a:lnTo>
                  <a:lnTo>
                    <a:pt x="1849374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01539" y="4337304"/>
              <a:ext cx="2312035" cy="925194"/>
            </a:xfrm>
            <a:custGeom>
              <a:avLst/>
              <a:gdLst/>
              <a:ahLst/>
              <a:cxnLst/>
              <a:rect l="l" t="t" r="r" b="b"/>
              <a:pathLst>
                <a:path w="2312034" h="925195">
                  <a:moveTo>
                    <a:pt x="0" y="0"/>
                  </a:moveTo>
                  <a:lnTo>
                    <a:pt x="1849374" y="0"/>
                  </a:lnTo>
                  <a:lnTo>
                    <a:pt x="2311908" y="462534"/>
                  </a:lnTo>
                  <a:lnTo>
                    <a:pt x="1849374" y="925068"/>
                  </a:lnTo>
                  <a:lnTo>
                    <a:pt x="0" y="925068"/>
                  </a:lnTo>
                  <a:lnTo>
                    <a:pt x="462534" y="46253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40273" y="4331055"/>
            <a:ext cx="1252855" cy="839469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1400" b="1" spc="-5" dirty="0">
                <a:latin typeface="Calibri"/>
                <a:cs typeface="Calibri"/>
              </a:rPr>
              <a:t>Tijeras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455"/>
              </a:spcBef>
            </a:pPr>
            <a:r>
              <a:rPr sz="1400" b="1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sz="1400" b="1" dirty="0">
                <a:latin typeface="Calibri"/>
                <a:cs typeface="Calibri"/>
              </a:rPr>
              <a:t>Abd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hombros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677B0-10CD-4771-8EA1-51223E63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6" y="456692"/>
            <a:ext cx="7031786" cy="615553"/>
          </a:xfrm>
        </p:spPr>
        <p:txBody>
          <a:bodyPr/>
          <a:lstStyle/>
          <a:p>
            <a:pPr algn="ctr"/>
            <a:r>
              <a:rPr lang="es-MX" dirty="0"/>
              <a:t>EJERCICIOS LOCALIZADOS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834A03-BA9F-4C13-9311-493C4F7CF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404" y="2016714"/>
            <a:ext cx="7343190" cy="1661993"/>
          </a:xfrm>
        </p:spPr>
        <p:txBody>
          <a:bodyPr/>
          <a:lstStyle/>
          <a:p>
            <a:r>
              <a:rPr lang="es-MX" sz="3600" dirty="0"/>
              <a:t>Se caracterizan por aplicarse en una zona especifica del cuerpo que se quiera trabajar</a:t>
            </a:r>
          </a:p>
        </p:txBody>
      </p:sp>
    </p:spTree>
    <p:extLst>
      <p:ext uri="{BB962C8B-B14F-4D97-AF65-F5344CB8AC3E}">
        <p14:creationId xmlns:p14="http://schemas.microsoft.com/office/powerpoint/2010/main" val="369519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09844-76CE-4065-B1C9-FDF01285C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6" y="456692"/>
            <a:ext cx="7031786" cy="615553"/>
          </a:xfrm>
        </p:spPr>
        <p:txBody>
          <a:bodyPr/>
          <a:lstStyle/>
          <a:p>
            <a:pPr algn="ctr"/>
            <a:r>
              <a:rPr lang="es-MX" dirty="0"/>
              <a:t>EJERCICIOS GLOBALES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5388E-F3BE-479E-836D-3C0B44C7A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405" y="1920895"/>
            <a:ext cx="7343190" cy="3016210"/>
          </a:xfrm>
        </p:spPr>
        <p:txBody>
          <a:bodyPr/>
          <a:lstStyle/>
          <a:p>
            <a:pPr algn="just"/>
            <a:r>
              <a:rPr lang="es-MX" sz="2800" dirty="0"/>
              <a:t>Un ejercicio global como su nombre lo indica, es aquel que implica mas de una articulación y varios grupos musculares. Estos ejercicios se emplean para el entrenamiento funcional y la mejora en al coordinación neuro – muscular. También son indicados para trabajar la coordinación, el equilibrio y la resistencia muscular.</a:t>
            </a:r>
          </a:p>
        </p:txBody>
      </p:sp>
    </p:spTree>
    <p:extLst>
      <p:ext uri="{BB962C8B-B14F-4D97-AF65-F5344CB8AC3E}">
        <p14:creationId xmlns:p14="http://schemas.microsoft.com/office/powerpoint/2010/main" val="2276904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61687-4569-452A-9456-DCC94427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6" y="456692"/>
            <a:ext cx="7031786" cy="615553"/>
          </a:xfrm>
        </p:spPr>
        <p:txBody>
          <a:bodyPr/>
          <a:lstStyle/>
          <a:p>
            <a:pPr algn="ctr"/>
            <a:r>
              <a:rPr lang="es-MX" dirty="0"/>
              <a:t>EJERCICIOS FUNCIONALES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12C3E2-60F8-4CDD-94DC-8C99CBBEF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404" y="2016714"/>
            <a:ext cx="7343190" cy="2462213"/>
          </a:xfrm>
        </p:spPr>
        <p:txBody>
          <a:bodyPr/>
          <a:lstStyle/>
          <a:p>
            <a:pPr algn="just"/>
            <a:r>
              <a:rPr lang="es-MX" sz="3200" dirty="0"/>
              <a:t>Son aquellos ejercicios o gestos deportivos en los que se reclutan tanto los músculos movilizadores como los estabilizadores los cuales se encargan de mantener la postura y el equilibrio.</a:t>
            </a:r>
          </a:p>
        </p:txBody>
      </p:sp>
    </p:spTree>
    <p:extLst>
      <p:ext uri="{BB962C8B-B14F-4D97-AF65-F5344CB8AC3E}">
        <p14:creationId xmlns:p14="http://schemas.microsoft.com/office/powerpoint/2010/main" val="3713208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69490" marR="5080" indent="-2154555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EJERCICIOS</a:t>
            </a:r>
            <a:r>
              <a:rPr sz="3800" spc="-35" dirty="0"/>
              <a:t> </a:t>
            </a:r>
            <a:r>
              <a:rPr sz="3800" spc="-65" dirty="0"/>
              <a:t>PARA</a:t>
            </a:r>
            <a:r>
              <a:rPr sz="3800" spc="-10" dirty="0"/>
              <a:t> EXTREMIDADES </a:t>
            </a:r>
            <a:r>
              <a:rPr sz="3800" spc="-840" dirty="0"/>
              <a:t> </a:t>
            </a:r>
            <a:r>
              <a:rPr sz="3800" spc="-5" dirty="0"/>
              <a:t>INFERIORES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9791" y="1661160"/>
            <a:ext cx="1581912" cy="14904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45128" y="2047748"/>
            <a:ext cx="1033144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-635" algn="ctr">
              <a:lnSpc>
                <a:spcPts val="1540"/>
              </a:lnSpc>
              <a:spcBef>
                <a:spcPts val="270"/>
              </a:spcBef>
            </a:pPr>
            <a:r>
              <a:rPr sz="1400" b="1" spc="-15" dirty="0">
                <a:latin typeface="Calibri"/>
                <a:cs typeface="Calibri"/>
              </a:rPr>
              <a:t>SENTADILLA 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 </a:t>
            </a:r>
            <a:r>
              <a:rPr sz="1400" b="1" spc="-5" dirty="0">
                <a:latin typeface="Calibri"/>
                <a:cs typeface="Calibri"/>
              </a:rPr>
              <a:t>SUS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75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ARI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CION</a:t>
            </a:r>
            <a:r>
              <a:rPr sz="1400" b="1" spc="-20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61203" y="2586227"/>
            <a:ext cx="1792605" cy="1490980"/>
            <a:chOff x="5061203" y="2586227"/>
            <a:chExt cx="1792605" cy="14909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1203" y="2609087"/>
              <a:ext cx="390144" cy="4800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3039" y="2586227"/>
              <a:ext cx="1580388" cy="149047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63514" y="3168142"/>
            <a:ext cx="6000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TIJERAS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73040" y="4085844"/>
            <a:ext cx="1580515" cy="1841500"/>
            <a:chOff x="5273040" y="4085844"/>
            <a:chExt cx="1580515" cy="18415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1012" y="4085844"/>
              <a:ext cx="502920" cy="326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3040" y="4434840"/>
              <a:ext cx="1580388" cy="149199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635497" y="4822697"/>
            <a:ext cx="856615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45"/>
              </a:spcBef>
            </a:pP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75" dirty="0">
                <a:latin typeface="Calibri"/>
                <a:cs typeface="Calibri"/>
              </a:rPr>
              <a:t>V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CIÓN  </a:t>
            </a:r>
            <a:r>
              <a:rPr sz="1400" b="1" spc="-20" dirty="0">
                <a:latin typeface="Calibri"/>
                <a:cs typeface="Calibri"/>
              </a:rPr>
              <a:t>LATERAL 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(ABD)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69791" y="5359907"/>
            <a:ext cx="1792605" cy="1490980"/>
            <a:chOff x="3669791" y="5359907"/>
            <a:chExt cx="1792605" cy="149098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1871" y="5382767"/>
              <a:ext cx="390144" cy="4815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9791" y="5359907"/>
              <a:ext cx="1581912" cy="149047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27423" y="5747715"/>
            <a:ext cx="866775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1270" algn="ctr">
              <a:lnSpc>
                <a:spcPct val="91500"/>
              </a:lnSpc>
              <a:spcBef>
                <a:spcPts val="245"/>
              </a:spcBef>
            </a:pPr>
            <a:r>
              <a:rPr sz="1400" b="1" spc="-15" dirty="0">
                <a:latin typeface="Calibri"/>
                <a:cs typeface="Calibri"/>
              </a:rPr>
              <a:t>ELEVACIÓN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PO</a:t>
            </a:r>
            <a:r>
              <a:rPr sz="1400" b="1" spc="-20" dirty="0">
                <a:latin typeface="Calibri"/>
                <a:cs typeface="Calibri"/>
              </a:rPr>
              <a:t>S</a:t>
            </a:r>
            <a:r>
              <a:rPr sz="1400" b="1" spc="-5" dirty="0">
                <a:latin typeface="Calibri"/>
                <a:cs typeface="Calibri"/>
              </a:rPr>
              <a:t>TERIOR  (EXT)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68067" y="4434840"/>
            <a:ext cx="1792605" cy="1492250"/>
            <a:chOff x="2068067" y="4434840"/>
            <a:chExt cx="1792605" cy="149225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70147" y="5388864"/>
              <a:ext cx="390144" cy="4815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8067" y="4434840"/>
              <a:ext cx="1581911" cy="149199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431542" y="4822697"/>
            <a:ext cx="856615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" marR="5080" algn="ctr">
              <a:lnSpc>
                <a:spcPct val="91500"/>
              </a:lnSpc>
              <a:spcBef>
                <a:spcPts val="245"/>
              </a:spcBef>
            </a:pP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75" dirty="0">
                <a:latin typeface="Calibri"/>
                <a:cs typeface="Calibri"/>
              </a:rPr>
              <a:t>V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CIÓN  </a:t>
            </a:r>
            <a:r>
              <a:rPr sz="1400" b="1" spc="-20" dirty="0">
                <a:latin typeface="Calibri"/>
                <a:cs typeface="Calibri"/>
              </a:rPr>
              <a:t>FRONTAL 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(FLEX)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68067" y="2586227"/>
            <a:ext cx="1582420" cy="1839595"/>
            <a:chOff x="2068067" y="2586227"/>
            <a:chExt cx="1582420" cy="183959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7563" y="4099560"/>
              <a:ext cx="502919" cy="326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68067" y="2586227"/>
              <a:ext cx="1581911" cy="149047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431542" y="3070351"/>
            <a:ext cx="85661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95885" marR="5080" indent="-8382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75" dirty="0">
                <a:latin typeface="Calibri"/>
                <a:cs typeface="Calibri"/>
              </a:rPr>
              <a:t>V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CIÓN  </a:t>
            </a:r>
            <a:r>
              <a:rPr sz="1400" b="1" spc="-25" dirty="0">
                <a:latin typeface="Calibri"/>
                <a:cs typeface="Calibri"/>
              </a:rPr>
              <a:t>TALONES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59479" y="2615183"/>
            <a:ext cx="390144" cy="4800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561" y="512190"/>
            <a:ext cx="243840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30" dirty="0"/>
              <a:t>SENTADILLA</a:t>
            </a:r>
            <a:endParaRPr sz="3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860" y="694689"/>
            <a:ext cx="527240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30" dirty="0"/>
              <a:t>SENTADILLA</a:t>
            </a:r>
            <a:r>
              <a:rPr sz="3800" spc="-45" dirty="0"/>
              <a:t> </a:t>
            </a:r>
            <a:r>
              <a:rPr sz="3800" spc="-15" dirty="0"/>
              <a:t>ABDUCTORES</a:t>
            </a:r>
            <a:endParaRPr sz="3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80282" y="694689"/>
            <a:ext cx="158178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TIJERAS</a:t>
            </a:r>
            <a:endParaRPr sz="3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705" rIns="0" bIns="0" rtlCol="0">
            <a:spAutoFit/>
          </a:bodyPr>
          <a:lstStyle/>
          <a:p>
            <a:pPr marL="5048250" marR="5080" indent="-54419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EXTENSIÓN</a:t>
            </a:r>
            <a:r>
              <a:rPr sz="3200" spc="-85" dirty="0"/>
              <a:t> </a:t>
            </a:r>
            <a:r>
              <a:rPr sz="3200" spc="-5" dirty="0"/>
              <a:t>DE </a:t>
            </a:r>
            <a:r>
              <a:rPr sz="3200" spc="-710" dirty="0"/>
              <a:t> </a:t>
            </a:r>
            <a:r>
              <a:rPr sz="3200" spc="-5" dirty="0"/>
              <a:t>CADERA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808" y="1688592"/>
            <a:ext cx="8080248" cy="452932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51991" y="874902"/>
            <a:ext cx="3578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28139" algn="l"/>
              </a:tabLst>
            </a:pP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FLEXIÓN	</a:t>
            </a:r>
            <a:r>
              <a:rPr sz="3200" b="1" spc="-5" dirty="0">
                <a:solidFill>
                  <a:srgbClr val="30859C"/>
                </a:solidFill>
                <a:latin typeface="Calibri"/>
                <a:cs typeface="Calibri"/>
              </a:rPr>
              <a:t>DE</a:t>
            </a:r>
            <a:r>
              <a:rPr sz="3200" b="1" spc="-8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30859C"/>
                </a:solidFill>
                <a:latin typeface="Calibri"/>
                <a:cs typeface="Calibri"/>
              </a:rPr>
              <a:t>CADERA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0264" y="770331"/>
            <a:ext cx="4904105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ABDUCCIÓN</a:t>
            </a:r>
            <a:r>
              <a:rPr sz="3800" spc="-50" dirty="0"/>
              <a:t> </a:t>
            </a:r>
            <a:r>
              <a:rPr sz="3800" dirty="0"/>
              <a:t>DE</a:t>
            </a:r>
            <a:r>
              <a:rPr sz="3800" spc="-30" dirty="0"/>
              <a:t> </a:t>
            </a:r>
            <a:r>
              <a:rPr sz="3800" spc="-5" dirty="0"/>
              <a:t>CADERA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0611" y="1482852"/>
            <a:ext cx="4041647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4001" y="694689"/>
            <a:ext cx="316928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PLANTI</a:t>
            </a:r>
            <a:r>
              <a:rPr sz="3800" spc="10" dirty="0"/>
              <a:t>F</a:t>
            </a:r>
            <a:r>
              <a:rPr sz="3800" dirty="0"/>
              <a:t>LEXIÓN</a:t>
            </a:r>
            <a:endParaRPr sz="3800"/>
          </a:p>
        </p:txBody>
      </p:sp>
      <p:grpSp>
        <p:nvGrpSpPr>
          <p:cNvPr id="3" name="object 3"/>
          <p:cNvGrpSpPr/>
          <p:nvPr/>
        </p:nvGrpSpPr>
        <p:grpSpPr>
          <a:xfrm>
            <a:off x="455676" y="1598675"/>
            <a:ext cx="8232775" cy="4529455"/>
            <a:chOff x="455676" y="1598675"/>
            <a:chExt cx="8232775" cy="4529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676" y="1598675"/>
              <a:ext cx="4041648" cy="45293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6676" y="1598675"/>
              <a:ext cx="4041648" cy="45293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7260" marR="5080" indent="-21951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EJERCICIOS</a:t>
            </a:r>
            <a:r>
              <a:rPr spc="-25" dirty="0"/>
              <a:t> </a:t>
            </a:r>
            <a:r>
              <a:rPr spc="-75" dirty="0"/>
              <a:t>PARA</a:t>
            </a:r>
            <a:r>
              <a:rPr spc="-20" dirty="0"/>
              <a:t> EXTREMIDADES </a:t>
            </a:r>
            <a:r>
              <a:rPr spc="-890" dirty="0"/>
              <a:t> </a:t>
            </a:r>
            <a:r>
              <a:rPr spc="-15" dirty="0"/>
              <a:t>SUPERIORES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004" y="2240279"/>
            <a:ext cx="2717292" cy="16657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3736" y="2650693"/>
            <a:ext cx="145605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EMPUJE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121920">
              <a:lnSpc>
                <a:spcPts val="2760"/>
              </a:lnSpc>
            </a:pPr>
            <a:r>
              <a:rPr sz="2400" b="1" spc="-5" dirty="0">
                <a:latin typeface="Calibri"/>
                <a:cs typeface="Calibri"/>
              </a:rPr>
              <a:t>HOMBRO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4032" y="2229611"/>
            <a:ext cx="2717291" cy="17434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737609" y="2316226"/>
            <a:ext cx="1851025" cy="13957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345"/>
              </a:spcBef>
            </a:pPr>
            <a:r>
              <a:rPr sz="2400" b="1" spc="-10" dirty="0">
                <a:latin typeface="Calibri"/>
                <a:cs typeface="Calibri"/>
              </a:rPr>
              <a:t>VUELOS 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(FRONTALES </a:t>
            </a:r>
            <a:r>
              <a:rPr sz="2400" b="1" dirty="0">
                <a:latin typeface="Calibri"/>
                <a:cs typeface="Calibri"/>
              </a:rPr>
              <a:t>–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LATERALES- 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-20" dirty="0">
                <a:latin typeface="Calibri"/>
                <a:cs typeface="Calibri"/>
              </a:rPr>
              <a:t>S</a:t>
            </a:r>
            <a:r>
              <a:rPr sz="2400" b="1" spc="-5" dirty="0">
                <a:latin typeface="Calibri"/>
                <a:cs typeface="Calibri"/>
              </a:rPr>
              <a:t>TE</a:t>
            </a:r>
            <a:r>
              <a:rPr sz="2400" b="1" spc="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S)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6584" y="2240279"/>
            <a:ext cx="2715767" cy="16657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518275" y="2650693"/>
            <a:ext cx="207391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100"/>
              </a:spcBef>
            </a:pPr>
            <a:r>
              <a:rPr sz="2400" b="1" spc="-40" dirty="0">
                <a:latin typeface="Calibri"/>
                <a:cs typeface="Calibri"/>
              </a:rPr>
              <a:t>ROTACIÓN </a:t>
            </a:r>
            <a:r>
              <a:rPr sz="2400" b="1" spc="-5" dirty="0">
                <a:latin typeface="Calibri"/>
                <a:cs typeface="Calibri"/>
              </a:rPr>
              <a:t>INT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endParaRPr sz="2400">
              <a:latin typeface="Calibri"/>
              <a:cs typeface="Calibri"/>
            </a:endParaRPr>
          </a:p>
          <a:p>
            <a:pPr marL="163195">
              <a:lnSpc>
                <a:spcPts val="2760"/>
              </a:lnSpc>
            </a:pPr>
            <a:r>
              <a:rPr sz="2400" b="1" dirty="0">
                <a:latin typeface="Calibri"/>
                <a:cs typeface="Calibri"/>
              </a:rPr>
              <a:t>EXT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HOMBRO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004" y="4079747"/>
            <a:ext cx="2717292" cy="166573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8580" y="4491050"/>
            <a:ext cx="166497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>
              <a:lnSpc>
                <a:spcPts val="276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ABD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ADD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60"/>
              </a:lnSpc>
            </a:pPr>
            <a:r>
              <a:rPr sz="2400" b="1" dirty="0">
                <a:latin typeface="Calibri"/>
                <a:cs typeface="Calibri"/>
              </a:rPr>
              <a:t>HORI</a:t>
            </a:r>
            <a:r>
              <a:rPr sz="2400" b="1" spc="-40" dirty="0">
                <a:latin typeface="Calibri"/>
                <a:cs typeface="Calibri"/>
              </a:rPr>
              <a:t>Z</a:t>
            </a:r>
            <a:r>
              <a:rPr sz="2400" b="1" spc="-5" dirty="0">
                <a:latin typeface="Calibri"/>
                <a:cs typeface="Calibri"/>
              </a:rPr>
              <a:t>ON</a:t>
            </a:r>
            <a:r>
              <a:rPr sz="2400" b="1" spc="-195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7935" y="4079747"/>
            <a:ext cx="2729484" cy="166573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514725" y="4159160"/>
            <a:ext cx="2296795" cy="129159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2400" b="1" dirty="0">
                <a:latin typeface="Calibri"/>
                <a:cs typeface="Calibri"/>
              </a:rPr>
              <a:t>FLEXIÓN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CODOS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endParaRPr sz="2400">
              <a:latin typeface="Calibri"/>
              <a:cs typeface="Calibri"/>
            </a:endParaRPr>
          </a:p>
          <a:p>
            <a:pPr marL="218440" marR="210820" algn="ctr">
              <a:lnSpc>
                <a:spcPts val="2640"/>
              </a:lnSpc>
              <a:spcBef>
                <a:spcPts val="1070"/>
              </a:spcBef>
            </a:pPr>
            <a:r>
              <a:rPr sz="2400" b="1" dirty="0">
                <a:latin typeface="Calibri"/>
                <a:cs typeface="Calibri"/>
              </a:rPr>
              <a:t>EXTENSIÓN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CODOS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6584" y="4079747"/>
            <a:ext cx="2715767" cy="166573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669151" y="4658995"/>
            <a:ext cx="1772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EXT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HOMBRO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9454" y="848613"/>
            <a:ext cx="431863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10" dirty="0"/>
              <a:t>EMPUJE</a:t>
            </a:r>
            <a:r>
              <a:rPr sz="3800" spc="-40" dirty="0"/>
              <a:t> </a:t>
            </a:r>
            <a:r>
              <a:rPr sz="3800" spc="-5" dirty="0"/>
              <a:t>DE</a:t>
            </a:r>
            <a:r>
              <a:rPr sz="3800" spc="-30" dirty="0"/>
              <a:t> </a:t>
            </a:r>
            <a:r>
              <a:rPr sz="3800" spc="-10" dirty="0"/>
              <a:t>HOMBRO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3876" y="848613"/>
            <a:ext cx="51682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ABDUCCIÓN</a:t>
            </a:r>
            <a:r>
              <a:rPr sz="3800" spc="-50" dirty="0"/>
              <a:t> </a:t>
            </a:r>
            <a:r>
              <a:rPr sz="3800" spc="-5" dirty="0"/>
              <a:t>DE</a:t>
            </a:r>
            <a:r>
              <a:rPr sz="3800" spc="-25" dirty="0"/>
              <a:t> </a:t>
            </a:r>
            <a:r>
              <a:rPr sz="3800" spc="-10" dirty="0"/>
              <a:t>HOMBRO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6401" y="848613"/>
            <a:ext cx="440499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FLEXIÓN</a:t>
            </a:r>
            <a:r>
              <a:rPr sz="3800" spc="-55" dirty="0"/>
              <a:t> </a:t>
            </a:r>
            <a:r>
              <a:rPr sz="3800" spc="-5" dirty="0"/>
              <a:t>DE</a:t>
            </a:r>
            <a:r>
              <a:rPr sz="3800" spc="-25" dirty="0"/>
              <a:t> </a:t>
            </a:r>
            <a:r>
              <a:rPr sz="3800" spc="-5" dirty="0"/>
              <a:t>HOMBRO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9022" y="700277"/>
            <a:ext cx="7011034" cy="1184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6985" marR="5080" indent="-2534920">
              <a:lnSpc>
                <a:spcPct val="100000"/>
              </a:lnSpc>
              <a:spcBef>
                <a:spcPts val="105"/>
              </a:spcBef>
            </a:pPr>
            <a:r>
              <a:rPr sz="3800" spc="-65" dirty="0"/>
              <a:t>ROTACIÓN </a:t>
            </a:r>
            <a:r>
              <a:rPr sz="3800" dirty="0"/>
              <a:t>INTERNA Y EXTERNA </a:t>
            </a:r>
            <a:r>
              <a:rPr sz="3800" spc="-5" dirty="0"/>
              <a:t>DE </a:t>
            </a:r>
            <a:r>
              <a:rPr sz="3800" spc="-844" dirty="0"/>
              <a:t> </a:t>
            </a:r>
            <a:r>
              <a:rPr sz="3800" spc="-5" dirty="0"/>
              <a:t>HOMBRO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894332"/>
            <a:ext cx="3668267" cy="41102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0011" y="2098548"/>
            <a:ext cx="3485388" cy="390601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782" y="1123569"/>
            <a:ext cx="8565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0" dirty="0"/>
              <a:t>ROTACIÓN</a:t>
            </a:r>
            <a:r>
              <a:rPr sz="3600" spc="-10" dirty="0"/>
              <a:t> </a:t>
            </a:r>
            <a:r>
              <a:rPr sz="3600" dirty="0"/>
              <a:t>INTERNA Y</a:t>
            </a:r>
            <a:r>
              <a:rPr sz="3600" spc="-10" dirty="0"/>
              <a:t> </a:t>
            </a:r>
            <a:r>
              <a:rPr sz="3600" spc="-5" dirty="0"/>
              <a:t>EXTERNA DE</a:t>
            </a:r>
            <a:r>
              <a:rPr sz="3600" spc="-10" dirty="0"/>
              <a:t> HOMBRO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894332"/>
            <a:ext cx="3668267" cy="41102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0011" y="2098548"/>
            <a:ext cx="3485388" cy="390601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0833" y="989838"/>
            <a:ext cx="505079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99185" algn="l"/>
              </a:tabLst>
            </a:pPr>
            <a:r>
              <a:rPr sz="3800" dirty="0"/>
              <a:t>ABD	Y</a:t>
            </a:r>
            <a:r>
              <a:rPr sz="3800" spc="-25" dirty="0"/>
              <a:t> </a:t>
            </a:r>
            <a:r>
              <a:rPr sz="3800" dirty="0"/>
              <a:t>ADD</a:t>
            </a:r>
            <a:r>
              <a:rPr sz="3800" spc="-25" dirty="0"/>
              <a:t> </a:t>
            </a:r>
            <a:r>
              <a:rPr sz="3800" spc="-5" dirty="0"/>
              <a:t>DE</a:t>
            </a:r>
            <a:r>
              <a:rPr sz="3800" spc="-20" dirty="0"/>
              <a:t> </a:t>
            </a:r>
            <a:r>
              <a:rPr sz="3800" spc="-10" dirty="0"/>
              <a:t>HOMBRO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7489" y="989838"/>
            <a:ext cx="369570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FLEXIÓN</a:t>
            </a:r>
            <a:r>
              <a:rPr sz="3800" spc="-50" dirty="0"/>
              <a:t> </a:t>
            </a:r>
            <a:r>
              <a:rPr sz="3800" spc="-5" dirty="0"/>
              <a:t>DE</a:t>
            </a:r>
            <a:r>
              <a:rPr sz="3800" spc="-35" dirty="0"/>
              <a:t> </a:t>
            </a:r>
            <a:r>
              <a:rPr sz="3800" spc="-10" dirty="0"/>
              <a:t>CODO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1833" y="989838"/>
            <a:ext cx="428942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EXTENSIÓN</a:t>
            </a:r>
            <a:r>
              <a:rPr sz="3800" spc="-70" dirty="0"/>
              <a:t> </a:t>
            </a:r>
            <a:r>
              <a:rPr sz="3800" spc="-5" dirty="0"/>
              <a:t>DE</a:t>
            </a:r>
            <a:r>
              <a:rPr sz="3800" spc="-30" dirty="0"/>
              <a:t> </a:t>
            </a:r>
            <a:r>
              <a:rPr sz="3800" spc="-10" dirty="0"/>
              <a:t>CODO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8266" y="989838"/>
            <a:ext cx="499618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EXTENSIÓN</a:t>
            </a:r>
            <a:r>
              <a:rPr sz="3800" spc="-60" dirty="0"/>
              <a:t> </a:t>
            </a:r>
            <a:r>
              <a:rPr sz="3800" spc="-5" dirty="0"/>
              <a:t>DE</a:t>
            </a:r>
            <a:r>
              <a:rPr sz="3800" spc="-25" dirty="0"/>
              <a:t> </a:t>
            </a:r>
            <a:r>
              <a:rPr sz="3800" spc="-10" dirty="0"/>
              <a:t>HOMBRO</a:t>
            </a:r>
            <a:endParaRPr sz="3800"/>
          </a:p>
        </p:txBody>
      </p:sp>
      <p:grpSp>
        <p:nvGrpSpPr>
          <p:cNvPr id="3" name="object 3"/>
          <p:cNvGrpSpPr/>
          <p:nvPr/>
        </p:nvGrpSpPr>
        <p:grpSpPr>
          <a:xfrm>
            <a:off x="455676" y="1598675"/>
            <a:ext cx="8232775" cy="4529455"/>
            <a:chOff x="455676" y="1598675"/>
            <a:chExt cx="8232775" cy="4529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676" y="1598675"/>
              <a:ext cx="4041648" cy="45293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6676" y="1598675"/>
              <a:ext cx="4041648" cy="45293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9433" y="761492"/>
            <a:ext cx="60236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EJERCICIOS</a:t>
            </a:r>
            <a:r>
              <a:rPr spc="-35" dirty="0"/>
              <a:t> </a:t>
            </a:r>
            <a:r>
              <a:rPr spc="-75" dirty="0"/>
              <a:t>PARA</a:t>
            </a:r>
            <a:r>
              <a:rPr spc="-30" dirty="0"/>
              <a:t> </a:t>
            </a:r>
            <a:r>
              <a:rPr spc="-5" dirty="0"/>
              <a:t>EL</a:t>
            </a:r>
            <a:r>
              <a:rPr spc="-25" dirty="0"/>
              <a:t> </a:t>
            </a:r>
            <a:r>
              <a:rPr spc="-15" dirty="0"/>
              <a:t>CENTRO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62427" y="3176016"/>
            <a:ext cx="4255135" cy="3355975"/>
            <a:chOff x="2662427" y="3176016"/>
            <a:chExt cx="4255135" cy="3355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1375" y="3803904"/>
              <a:ext cx="2766060" cy="27279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2427" y="3176016"/>
              <a:ext cx="1857755" cy="201015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42817" y="3904869"/>
            <a:ext cx="3073400" cy="144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720"/>
              </a:lnSpc>
              <a:spcBef>
                <a:spcPts val="100"/>
              </a:spcBef>
            </a:pPr>
            <a:r>
              <a:rPr sz="1500" b="1" spc="-5" dirty="0">
                <a:latin typeface="Calibri"/>
                <a:cs typeface="Calibri"/>
              </a:rPr>
              <a:t>FLEXIÓN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ts val="1720"/>
              </a:lnSpc>
            </a:pPr>
            <a:r>
              <a:rPr sz="1500" b="1" spc="-20" dirty="0">
                <a:latin typeface="Calibri"/>
                <a:cs typeface="Calibri"/>
              </a:rPr>
              <a:t>LATERAL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Calibri"/>
              <a:cs typeface="Calibri"/>
            </a:endParaRPr>
          </a:p>
          <a:p>
            <a:pPr marL="1671955" marR="5080" indent="-149860">
              <a:lnSpc>
                <a:spcPts val="1639"/>
              </a:lnSpc>
            </a:pPr>
            <a:r>
              <a:rPr sz="1500" b="1" spc="-5" dirty="0">
                <a:latin typeface="Calibri"/>
                <a:cs typeface="Calibri"/>
              </a:rPr>
              <a:t>FLEXIÓN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TRONCO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Y </a:t>
            </a:r>
            <a:r>
              <a:rPr sz="1500" b="1" spc="-32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SUS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VARIANTES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9020" y="1642872"/>
            <a:ext cx="2170176" cy="22753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168902" y="2527553"/>
            <a:ext cx="101028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1270">
              <a:lnSpc>
                <a:spcPts val="1639"/>
              </a:lnSpc>
              <a:spcBef>
                <a:spcPts val="285"/>
              </a:spcBef>
            </a:pPr>
            <a:r>
              <a:rPr sz="1500" b="1" spc="-10" dirty="0">
                <a:latin typeface="Calibri"/>
                <a:cs typeface="Calibri"/>
              </a:rPr>
              <a:t>A</a:t>
            </a:r>
            <a:r>
              <a:rPr sz="1500" b="1" spc="5" dirty="0">
                <a:latin typeface="Calibri"/>
                <a:cs typeface="Calibri"/>
              </a:rPr>
              <a:t>C</a:t>
            </a:r>
            <a:r>
              <a:rPr sz="1500" b="1" spc="-5" dirty="0">
                <a:latin typeface="Calibri"/>
                <a:cs typeface="Calibri"/>
              </a:rPr>
              <a:t>TI</a:t>
            </a:r>
            <a:r>
              <a:rPr sz="1500" b="1" spc="-90" dirty="0">
                <a:latin typeface="Calibri"/>
                <a:cs typeface="Calibri"/>
              </a:rPr>
              <a:t>V</a:t>
            </a:r>
            <a:r>
              <a:rPr sz="1500" b="1" spc="-10" dirty="0">
                <a:latin typeface="Calibri"/>
                <a:cs typeface="Calibri"/>
              </a:rPr>
              <a:t>A</a:t>
            </a:r>
            <a:r>
              <a:rPr sz="1500" b="1" spc="-5" dirty="0">
                <a:latin typeface="Calibri"/>
                <a:cs typeface="Calibri"/>
              </a:rPr>
              <a:t>C</a:t>
            </a:r>
            <a:r>
              <a:rPr sz="1500" b="1" spc="-10" dirty="0">
                <a:latin typeface="Calibri"/>
                <a:cs typeface="Calibri"/>
              </a:rPr>
              <a:t>I</a:t>
            </a:r>
            <a:r>
              <a:rPr sz="1500" b="1" dirty="0">
                <a:latin typeface="Calibri"/>
                <a:cs typeface="Calibri"/>
              </a:rPr>
              <a:t>ÓN  </a:t>
            </a:r>
            <a:r>
              <a:rPr sz="1500" b="1" spc="-5" dirty="0">
                <a:latin typeface="Calibri"/>
                <a:cs typeface="Calibri"/>
              </a:rPr>
              <a:t>DEL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CENTRO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95544" y="3488435"/>
            <a:ext cx="1885188" cy="288493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225039" y="1805939"/>
            <a:ext cx="1696720" cy="2482850"/>
            <a:chOff x="2225039" y="1805939"/>
            <a:chExt cx="1696720" cy="248285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5039" y="2912363"/>
              <a:ext cx="955548" cy="13761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28415" y="1805939"/>
              <a:ext cx="592836" cy="11140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5817" y="832865"/>
            <a:ext cx="460565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/>
              <a:t>FLEXIÓN</a:t>
            </a:r>
            <a:r>
              <a:rPr sz="3800" spc="-45" dirty="0"/>
              <a:t> </a:t>
            </a:r>
            <a:r>
              <a:rPr sz="3800" spc="-5" dirty="0"/>
              <a:t>DE</a:t>
            </a:r>
            <a:r>
              <a:rPr sz="3800" spc="-20" dirty="0"/>
              <a:t> COLUMNA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6173" y="832865"/>
            <a:ext cx="500570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60" dirty="0"/>
              <a:t>ROTACIÓN</a:t>
            </a:r>
            <a:r>
              <a:rPr sz="3800" spc="-25" dirty="0"/>
              <a:t> </a:t>
            </a:r>
            <a:r>
              <a:rPr sz="3800" spc="-5" dirty="0"/>
              <a:t>DE</a:t>
            </a:r>
            <a:r>
              <a:rPr sz="3800" spc="-25" dirty="0"/>
              <a:t> </a:t>
            </a:r>
            <a:r>
              <a:rPr sz="3800" spc="-20" dirty="0"/>
              <a:t>COLUMNA</a:t>
            </a:r>
            <a:endParaRPr sz="3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6" y="1598675"/>
            <a:ext cx="4041648" cy="4529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1598675"/>
            <a:ext cx="4041648" cy="452932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6173" y="832865"/>
            <a:ext cx="500570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60" dirty="0"/>
              <a:t>ROTACIÓN</a:t>
            </a:r>
            <a:r>
              <a:rPr sz="3800" spc="-25" dirty="0"/>
              <a:t> </a:t>
            </a:r>
            <a:r>
              <a:rPr sz="3800" spc="-5" dirty="0"/>
              <a:t>DE</a:t>
            </a:r>
            <a:r>
              <a:rPr sz="3800" spc="-25" dirty="0"/>
              <a:t> </a:t>
            </a:r>
            <a:r>
              <a:rPr sz="3800" spc="-20" dirty="0"/>
              <a:t>COLUMNA</a:t>
            </a:r>
            <a:endParaRPr sz="3800"/>
          </a:p>
        </p:txBody>
      </p:sp>
      <p:grpSp>
        <p:nvGrpSpPr>
          <p:cNvPr id="3" name="object 3"/>
          <p:cNvGrpSpPr/>
          <p:nvPr/>
        </p:nvGrpSpPr>
        <p:grpSpPr>
          <a:xfrm>
            <a:off x="455676" y="1598675"/>
            <a:ext cx="8232775" cy="4529455"/>
            <a:chOff x="455676" y="1598675"/>
            <a:chExt cx="8232775" cy="4529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676" y="1598675"/>
              <a:ext cx="4041648" cy="45293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6676" y="1598675"/>
              <a:ext cx="4041648" cy="45293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148" y="1580388"/>
            <a:ext cx="7690484" cy="4612005"/>
            <a:chOff x="422148" y="1580388"/>
            <a:chExt cx="7690484" cy="4612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748" y="1580388"/>
              <a:ext cx="7080504" cy="46116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74420" y="1600200"/>
              <a:ext cx="6995159" cy="4526280"/>
            </a:xfrm>
            <a:custGeom>
              <a:avLst/>
              <a:gdLst/>
              <a:ahLst/>
              <a:cxnLst/>
              <a:rect l="l" t="t" r="r" b="b"/>
              <a:pathLst>
                <a:path w="6995159" h="4526280">
                  <a:moveTo>
                    <a:pt x="4732020" y="0"/>
                  </a:moveTo>
                  <a:lnTo>
                    <a:pt x="4732020" y="1131570"/>
                  </a:lnTo>
                  <a:lnTo>
                    <a:pt x="0" y="1131570"/>
                  </a:lnTo>
                  <a:lnTo>
                    <a:pt x="0" y="3394710"/>
                  </a:lnTo>
                  <a:lnTo>
                    <a:pt x="4732020" y="3394710"/>
                  </a:lnTo>
                  <a:lnTo>
                    <a:pt x="4732020" y="4526280"/>
                  </a:lnTo>
                  <a:lnTo>
                    <a:pt x="6995159" y="2263140"/>
                  </a:lnTo>
                  <a:lnTo>
                    <a:pt x="4732020" y="0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8" y="2936748"/>
              <a:ext cx="2737104" cy="189890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8761" y="3448634"/>
            <a:ext cx="2162175" cy="755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478790" marR="5080" indent="-466725">
              <a:lnSpc>
                <a:spcPts val="2750"/>
              </a:lnSpc>
              <a:spcBef>
                <a:spcPts val="395"/>
              </a:spcBef>
            </a:pPr>
            <a:r>
              <a:rPr sz="2500" b="1" spc="-10" dirty="0">
                <a:latin typeface="Calibri"/>
                <a:cs typeface="Calibri"/>
              </a:rPr>
              <a:t>Sentadilla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+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Abd </a:t>
            </a:r>
            <a:r>
              <a:rPr sz="2500" b="1" spc="-55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Hombros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3448" y="2936748"/>
            <a:ext cx="2737104" cy="18989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04438" y="3448634"/>
            <a:ext cx="2134235" cy="755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544195" marR="5080" indent="-532130">
              <a:lnSpc>
                <a:spcPts val="2750"/>
              </a:lnSpc>
              <a:spcBef>
                <a:spcPts val="395"/>
              </a:spcBef>
            </a:pPr>
            <a:r>
              <a:rPr sz="2500" b="1" spc="-15" dirty="0">
                <a:latin typeface="Calibri"/>
                <a:cs typeface="Calibri"/>
              </a:rPr>
              <a:t>Tijeras</a:t>
            </a:r>
            <a:r>
              <a:rPr sz="2500" b="1" spc="-3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+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Flexión </a:t>
            </a:r>
            <a:r>
              <a:rPr sz="2500" b="1" spc="-55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de</a:t>
            </a:r>
            <a:r>
              <a:rPr sz="2500" b="1" spc="-10" dirty="0">
                <a:latin typeface="Calibri"/>
                <a:cs typeface="Calibri"/>
              </a:rPr>
              <a:t> codo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4747" y="2936748"/>
            <a:ext cx="2775204" cy="189890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43573" y="3100197"/>
            <a:ext cx="2222500" cy="14528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ts val="2750"/>
              </a:lnSpc>
              <a:spcBef>
                <a:spcPts val="395"/>
              </a:spcBef>
            </a:pPr>
            <a:r>
              <a:rPr sz="2500" b="1" spc="-10" dirty="0">
                <a:latin typeface="Calibri"/>
                <a:cs typeface="Calibri"/>
              </a:rPr>
              <a:t>Sentadilla </a:t>
            </a:r>
            <a:r>
              <a:rPr sz="2500" b="1" spc="-5" dirty="0">
                <a:latin typeface="Calibri"/>
                <a:cs typeface="Calibri"/>
              </a:rPr>
              <a:t>+ </a:t>
            </a:r>
            <a:r>
              <a:rPr sz="2500" b="1" dirty="0">
                <a:latin typeface="Calibri"/>
                <a:cs typeface="Calibri"/>
              </a:rPr>
              <a:t> </a:t>
            </a:r>
            <a:r>
              <a:rPr sz="2500" b="1" spc="-15" dirty="0">
                <a:latin typeface="Calibri"/>
                <a:cs typeface="Calibri"/>
              </a:rPr>
              <a:t>extensión </a:t>
            </a:r>
            <a:r>
              <a:rPr sz="2500" b="1" spc="-5" dirty="0">
                <a:latin typeface="Calibri"/>
                <a:cs typeface="Calibri"/>
              </a:rPr>
              <a:t>de </a:t>
            </a:r>
            <a:r>
              <a:rPr sz="2500" b="1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codo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por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encima </a:t>
            </a:r>
            <a:r>
              <a:rPr sz="2500" b="1" spc="-55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de</a:t>
            </a:r>
            <a:r>
              <a:rPr sz="2500" b="1" spc="-1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la </a:t>
            </a:r>
            <a:r>
              <a:rPr sz="2500" b="1" spc="-15" dirty="0">
                <a:latin typeface="Calibri"/>
                <a:cs typeface="Calibri"/>
              </a:rPr>
              <a:t>cabeza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65528" y="432257"/>
            <a:ext cx="60128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EJERCICIOS</a:t>
            </a:r>
            <a:r>
              <a:rPr sz="4400" spc="-80" dirty="0"/>
              <a:t> </a:t>
            </a:r>
            <a:r>
              <a:rPr sz="4400" spc="-5" dirty="0"/>
              <a:t>FUNCIONALES</a:t>
            </a:r>
            <a:endParaRPr sz="4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2377" y="823976"/>
            <a:ext cx="61575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ORDEN</a:t>
            </a:r>
            <a:r>
              <a:rPr sz="4400" spc="-30" dirty="0"/>
              <a:t> </a:t>
            </a:r>
            <a:r>
              <a:rPr sz="4400" spc="-5" dirty="0"/>
              <a:t>DE</a:t>
            </a:r>
            <a:r>
              <a:rPr sz="4400" spc="-25" dirty="0"/>
              <a:t> LOS</a:t>
            </a:r>
            <a:r>
              <a:rPr sz="4400" spc="-30" dirty="0"/>
              <a:t> </a:t>
            </a:r>
            <a:r>
              <a:rPr sz="4400" spc="-5" dirty="0"/>
              <a:t>EJERCICIOS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45008" y="1815083"/>
            <a:ext cx="8274050" cy="2143125"/>
            <a:chOff x="445008" y="1815083"/>
            <a:chExt cx="8274050" cy="2143125"/>
          </a:xfrm>
        </p:grpSpPr>
        <p:sp>
          <p:nvSpPr>
            <p:cNvPr id="4" name="object 4"/>
            <p:cNvSpPr/>
            <p:nvPr/>
          </p:nvSpPr>
          <p:spPr>
            <a:xfrm>
              <a:off x="457962" y="3239261"/>
              <a:ext cx="8229600" cy="706120"/>
            </a:xfrm>
            <a:custGeom>
              <a:avLst/>
              <a:gdLst/>
              <a:ahLst/>
              <a:cxnLst/>
              <a:rect l="l" t="t" r="r" b="b"/>
              <a:pathLst>
                <a:path w="8229600" h="706120">
                  <a:moveTo>
                    <a:pt x="8229600" y="0"/>
                  </a:moveTo>
                  <a:lnTo>
                    <a:pt x="0" y="0"/>
                  </a:lnTo>
                  <a:lnTo>
                    <a:pt x="0" y="705612"/>
                  </a:lnTo>
                  <a:lnTo>
                    <a:pt x="8229600" y="7056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2" y="3239261"/>
              <a:ext cx="8229600" cy="706120"/>
            </a:xfrm>
            <a:custGeom>
              <a:avLst/>
              <a:gdLst/>
              <a:ahLst/>
              <a:cxnLst/>
              <a:rect l="l" t="t" r="r" b="b"/>
              <a:pathLst>
                <a:path w="8229600" h="706120">
                  <a:moveTo>
                    <a:pt x="0" y="705612"/>
                  </a:moveTo>
                  <a:lnTo>
                    <a:pt x="8229600" y="705612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705612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" y="1815083"/>
              <a:ext cx="7911083" cy="19187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69441" y="1856993"/>
              <a:ext cx="7787640" cy="1795780"/>
            </a:xfrm>
            <a:custGeom>
              <a:avLst/>
              <a:gdLst/>
              <a:ahLst/>
              <a:cxnLst/>
              <a:rect l="l" t="t" r="r" b="b"/>
              <a:pathLst>
                <a:path w="7787640" h="1795779">
                  <a:moveTo>
                    <a:pt x="7488428" y="0"/>
                  </a:moveTo>
                  <a:lnTo>
                    <a:pt x="299212" y="0"/>
                  </a:lnTo>
                  <a:lnTo>
                    <a:pt x="250677" y="3916"/>
                  </a:lnTo>
                  <a:lnTo>
                    <a:pt x="204637" y="15256"/>
                  </a:lnTo>
                  <a:lnTo>
                    <a:pt x="161705" y="33401"/>
                  </a:lnTo>
                  <a:lnTo>
                    <a:pt x="122500" y="57737"/>
                  </a:lnTo>
                  <a:lnTo>
                    <a:pt x="87636" y="87645"/>
                  </a:lnTo>
                  <a:lnTo>
                    <a:pt x="57729" y="122511"/>
                  </a:lnTo>
                  <a:lnTo>
                    <a:pt x="33397" y="161717"/>
                  </a:lnTo>
                  <a:lnTo>
                    <a:pt x="15253" y="204646"/>
                  </a:lnTo>
                  <a:lnTo>
                    <a:pt x="3916" y="250683"/>
                  </a:lnTo>
                  <a:lnTo>
                    <a:pt x="0" y="299211"/>
                  </a:lnTo>
                  <a:lnTo>
                    <a:pt x="0" y="1496059"/>
                  </a:lnTo>
                  <a:lnTo>
                    <a:pt x="3916" y="1544588"/>
                  </a:lnTo>
                  <a:lnTo>
                    <a:pt x="15253" y="1590625"/>
                  </a:lnTo>
                  <a:lnTo>
                    <a:pt x="33397" y="1633554"/>
                  </a:lnTo>
                  <a:lnTo>
                    <a:pt x="57729" y="1672760"/>
                  </a:lnTo>
                  <a:lnTo>
                    <a:pt x="87636" y="1707626"/>
                  </a:lnTo>
                  <a:lnTo>
                    <a:pt x="122500" y="1737534"/>
                  </a:lnTo>
                  <a:lnTo>
                    <a:pt x="161705" y="1761870"/>
                  </a:lnTo>
                  <a:lnTo>
                    <a:pt x="204637" y="1780015"/>
                  </a:lnTo>
                  <a:lnTo>
                    <a:pt x="250677" y="1791355"/>
                  </a:lnTo>
                  <a:lnTo>
                    <a:pt x="299212" y="1795271"/>
                  </a:lnTo>
                  <a:lnTo>
                    <a:pt x="7488428" y="1795271"/>
                  </a:lnTo>
                  <a:lnTo>
                    <a:pt x="7536956" y="1791355"/>
                  </a:lnTo>
                  <a:lnTo>
                    <a:pt x="7582993" y="1780015"/>
                  </a:lnTo>
                  <a:lnTo>
                    <a:pt x="7625922" y="1761870"/>
                  </a:lnTo>
                  <a:lnTo>
                    <a:pt x="7665128" y="1737534"/>
                  </a:lnTo>
                  <a:lnTo>
                    <a:pt x="7699994" y="1707626"/>
                  </a:lnTo>
                  <a:lnTo>
                    <a:pt x="7729902" y="1672760"/>
                  </a:lnTo>
                  <a:lnTo>
                    <a:pt x="7754238" y="1633554"/>
                  </a:lnTo>
                  <a:lnTo>
                    <a:pt x="7772383" y="1590625"/>
                  </a:lnTo>
                  <a:lnTo>
                    <a:pt x="7783723" y="1544588"/>
                  </a:lnTo>
                  <a:lnTo>
                    <a:pt x="7787639" y="1496059"/>
                  </a:lnTo>
                  <a:lnTo>
                    <a:pt x="7787639" y="299211"/>
                  </a:lnTo>
                  <a:lnTo>
                    <a:pt x="7783723" y="250683"/>
                  </a:lnTo>
                  <a:lnTo>
                    <a:pt x="7772383" y="204646"/>
                  </a:lnTo>
                  <a:lnTo>
                    <a:pt x="7754238" y="161717"/>
                  </a:lnTo>
                  <a:lnTo>
                    <a:pt x="7729902" y="122511"/>
                  </a:lnTo>
                  <a:lnTo>
                    <a:pt x="7699994" y="87645"/>
                  </a:lnTo>
                  <a:lnTo>
                    <a:pt x="7665128" y="57737"/>
                  </a:lnTo>
                  <a:lnTo>
                    <a:pt x="7625922" y="33401"/>
                  </a:lnTo>
                  <a:lnTo>
                    <a:pt x="7582993" y="15256"/>
                  </a:lnTo>
                  <a:lnTo>
                    <a:pt x="7536956" y="3916"/>
                  </a:lnTo>
                  <a:lnTo>
                    <a:pt x="7488428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9441" y="1856993"/>
              <a:ext cx="7787640" cy="1795780"/>
            </a:xfrm>
            <a:custGeom>
              <a:avLst/>
              <a:gdLst/>
              <a:ahLst/>
              <a:cxnLst/>
              <a:rect l="l" t="t" r="r" b="b"/>
              <a:pathLst>
                <a:path w="7787640" h="1795779">
                  <a:moveTo>
                    <a:pt x="0" y="299211"/>
                  </a:moveTo>
                  <a:lnTo>
                    <a:pt x="3916" y="250683"/>
                  </a:lnTo>
                  <a:lnTo>
                    <a:pt x="15253" y="204646"/>
                  </a:lnTo>
                  <a:lnTo>
                    <a:pt x="33397" y="161717"/>
                  </a:lnTo>
                  <a:lnTo>
                    <a:pt x="57729" y="122511"/>
                  </a:lnTo>
                  <a:lnTo>
                    <a:pt x="87636" y="87645"/>
                  </a:lnTo>
                  <a:lnTo>
                    <a:pt x="122500" y="57737"/>
                  </a:lnTo>
                  <a:lnTo>
                    <a:pt x="161705" y="33401"/>
                  </a:lnTo>
                  <a:lnTo>
                    <a:pt x="204637" y="15256"/>
                  </a:lnTo>
                  <a:lnTo>
                    <a:pt x="250677" y="3916"/>
                  </a:lnTo>
                  <a:lnTo>
                    <a:pt x="299212" y="0"/>
                  </a:lnTo>
                  <a:lnTo>
                    <a:pt x="7488428" y="0"/>
                  </a:lnTo>
                  <a:lnTo>
                    <a:pt x="7536956" y="3916"/>
                  </a:lnTo>
                  <a:lnTo>
                    <a:pt x="7582993" y="15256"/>
                  </a:lnTo>
                  <a:lnTo>
                    <a:pt x="7625922" y="33401"/>
                  </a:lnTo>
                  <a:lnTo>
                    <a:pt x="7665128" y="57737"/>
                  </a:lnTo>
                  <a:lnTo>
                    <a:pt x="7699994" y="87645"/>
                  </a:lnTo>
                  <a:lnTo>
                    <a:pt x="7729902" y="122511"/>
                  </a:lnTo>
                  <a:lnTo>
                    <a:pt x="7754238" y="161717"/>
                  </a:lnTo>
                  <a:lnTo>
                    <a:pt x="7772383" y="204646"/>
                  </a:lnTo>
                  <a:lnTo>
                    <a:pt x="7783723" y="250683"/>
                  </a:lnTo>
                  <a:lnTo>
                    <a:pt x="7787639" y="299211"/>
                  </a:lnTo>
                  <a:lnTo>
                    <a:pt x="7787639" y="1496059"/>
                  </a:lnTo>
                  <a:lnTo>
                    <a:pt x="7783723" y="1544588"/>
                  </a:lnTo>
                  <a:lnTo>
                    <a:pt x="7772383" y="1590625"/>
                  </a:lnTo>
                  <a:lnTo>
                    <a:pt x="7754238" y="1633554"/>
                  </a:lnTo>
                  <a:lnTo>
                    <a:pt x="7729902" y="1672760"/>
                  </a:lnTo>
                  <a:lnTo>
                    <a:pt x="7699994" y="1707626"/>
                  </a:lnTo>
                  <a:lnTo>
                    <a:pt x="7665128" y="1737534"/>
                  </a:lnTo>
                  <a:lnTo>
                    <a:pt x="7625922" y="1761870"/>
                  </a:lnTo>
                  <a:lnTo>
                    <a:pt x="7582993" y="1780015"/>
                  </a:lnTo>
                  <a:lnTo>
                    <a:pt x="7536956" y="1791355"/>
                  </a:lnTo>
                  <a:lnTo>
                    <a:pt x="7488428" y="1795271"/>
                  </a:lnTo>
                  <a:lnTo>
                    <a:pt x="299212" y="1795271"/>
                  </a:lnTo>
                  <a:lnTo>
                    <a:pt x="250677" y="1791355"/>
                  </a:lnTo>
                  <a:lnTo>
                    <a:pt x="204637" y="1780015"/>
                  </a:lnTo>
                  <a:lnTo>
                    <a:pt x="161705" y="1761870"/>
                  </a:lnTo>
                  <a:lnTo>
                    <a:pt x="122500" y="1737534"/>
                  </a:lnTo>
                  <a:lnTo>
                    <a:pt x="87636" y="1707626"/>
                  </a:lnTo>
                  <a:lnTo>
                    <a:pt x="57729" y="1672760"/>
                  </a:lnTo>
                  <a:lnTo>
                    <a:pt x="33397" y="1633554"/>
                  </a:lnTo>
                  <a:lnTo>
                    <a:pt x="15253" y="1590625"/>
                  </a:lnTo>
                  <a:lnTo>
                    <a:pt x="3916" y="1544588"/>
                  </a:lnTo>
                  <a:lnTo>
                    <a:pt x="0" y="1496059"/>
                  </a:lnTo>
                  <a:lnTo>
                    <a:pt x="0" y="29921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1694" y="2354402"/>
            <a:ext cx="679386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deben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realizar </a:t>
            </a:r>
            <a:r>
              <a:rPr sz="2400" b="1" dirty="0">
                <a:latin typeface="Calibri"/>
                <a:cs typeface="Calibri"/>
              </a:rPr>
              <a:t>los </a:t>
            </a:r>
            <a:r>
              <a:rPr sz="2400" b="1" spc="-10" dirty="0">
                <a:latin typeface="Calibri"/>
                <a:cs typeface="Calibri"/>
              </a:rPr>
              <a:t>ejercicios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músculos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grandes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60"/>
              </a:lnSpc>
            </a:pPr>
            <a:r>
              <a:rPr sz="2400" b="1" spc="-5" dirty="0">
                <a:latin typeface="Calibri"/>
                <a:cs typeface="Calibri"/>
              </a:rPr>
              <a:t>músculos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pequeños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5008" y="4053840"/>
            <a:ext cx="8296909" cy="2188845"/>
            <a:chOff x="445008" y="4053840"/>
            <a:chExt cx="8296909" cy="2188845"/>
          </a:xfrm>
        </p:grpSpPr>
        <p:sp>
          <p:nvSpPr>
            <p:cNvPr id="11" name="object 11"/>
            <p:cNvSpPr/>
            <p:nvPr/>
          </p:nvSpPr>
          <p:spPr>
            <a:xfrm>
              <a:off x="457962" y="5523738"/>
              <a:ext cx="8229600" cy="706120"/>
            </a:xfrm>
            <a:custGeom>
              <a:avLst/>
              <a:gdLst/>
              <a:ahLst/>
              <a:cxnLst/>
              <a:rect l="l" t="t" r="r" b="b"/>
              <a:pathLst>
                <a:path w="8229600" h="706120">
                  <a:moveTo>
                    <a:pt x="8229600" y="0"/>
                  </a:moveTo>
                  <a:lnTo>
                    <a:pt x="0" y="0"/>
                  </a:lnTo>
                  <a:lnTo>
                    <a:pt x="0" y="705612"/>
                  </a:lnTo>
                  <a:lnTo>
                    <a:pt x="8229600" y="7056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962" y="5523738"/>
              <a:ext cx="8229600" cy="706120"/>
            </a:xfrm>
            <a:custGeom>
              <a:avLst/>
              <a:gdLst/>
              <a:ahLst/>
              <a:cxnLst/>
              <a:rect l="l" t="t" r="r" b="b"/>
              <a:pathLst>
                <a:path w="8229600" h="706120">
                  <a:moveTo>
                    <a:pt x="0" y="705612"/>
                  </a:moveTo>
                  <a:lnTo>
                    <a:pt x="8229600" y="705612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705612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624" y="4053840"/>
              <a:ext cx="7940040" cy="19659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63345" y="4095750"/>
              <a:ext cx="7816850" cy="1842770"/>
            </a:xfrm>
            <a:custGeom>
              <a:avLst/>
              <a:gdLst/>
              <a:ahLst/>
              <a:cxnLst/>
              <a:rect l="l" t="t" r="r" b="b"/>
              <a:pathLst>
                <a:path w="7816850" h="1842770">
                  <a:moveTo>
                    <a:pt x="7509509" y="0"/>
                  </a:moveTo>
                  <a:lnTo>
                    <a:pt x="307085" y="0"/>
                  </a:lnTo>
                  <a:lnTo>
                    <a:pt x="261707" y="3330"/>
                  </a:lnTo>
                  <a:lnTo>
                    <a:pt x="218396" y="13006"/>
                  </a:lnTo>
                  <a:lnTo>
                    <a:pt x="177627" y="28550"/>
                  </a:lnTo>
                  <a:lnTo>
                    <a:pt x="139875" y="49487"/>
                  </a:lnTo>
                  <a:lnTo>
                    <a:pt x="105616" y="75341"/>
                  </a:lnTo>
                  <a:lnTo>
                    <a:pt x="75324" y="105636"/>
                  </a:lnTo>
                  <a:lnTo>
                    <a:pt x="49474" y="139898"/>
                  </a:lnTo>
                  <a:lnTo>
                    <a:pt x="28541" y="177649"/>
                  </a:lnTo>
                  <a:lnTo>
                    <a:pt x="13001" y="218415"/>
                  </a:lnTo>
                  <a:lnTo>
                    <a:pt x="3329" y="261719"/>
                  </a:lnTo>
                  <a:lnTo>
                    <a:pt x="0" y="307086"/>
                  </a:lnTo>
                  <a:lnTo>
                    <a:pt x="0" y="1535430"/>
                  </a:lnTo>
                  <a:lnTo>
                    <a:pt x="3329" y="1580808"/>
                  </a:lnTo>
                  <a:lnTo>
                    <a:pt x="13001" y="1624119"/>
                  </a:lnTo>
                  <a:lnTo>
                    <a:pt x="28541" y="1664888"/>
                  </a:lnTo>
                  <a:lnTo>
                    <a:pt x="49474" y="1702640"/>
                  </a:lnTo>
                  <a:lnTo>
                    <a:pt x="75324" y="1736899"/>
                  </a:lnTo>
                  <a:lnTo>
                    <a:pt x="105616" y="1767191"/>
                  </a:lnTo>
                  <a:lnTo>
                    <a:pt x="139875" y="1793041"/>
                  </a:lnTo>
                  <a:lnTo>
                    <a:pt x="177627" y="1813974"/>
                  </a:lnTo>
                  <a:lnTo>
                    <a:pt x="218396" y="1829514"/>
                  </a:lnTo>
                  <a:lnTo>
                    <a:pt x="261707" y="1839186"/>
                  </a:lnTo>
                  <a:lnTo>
                    <a:pt x="307085" y="1842515"/>
                  </a:lnTo>
                  <a:lnTo>
                    <a:pt x="7509509" y="1842515"/>
                  </a:lnTo>
                  <a:lnTo>
                    <a:pt x="7554876" y="1839186"/>
                  </a:lnTo>
                  <a:lnTo>
                    <a:pt x="7598180" y="1829514"/>
                  </a:lnTo>
                  <a:lnTo>
                    <a:pt x="7638946" y="1813974"/>
                  </a:lnTo>
                  <a:lnTo>
                    <a:pt x="7676697" y="1793041"/>
                  </a:lnTo>
                  <a:lnTo>
                    <a:pt x="7710959" y="1767191"/>
                  </a:lnTo>
                  <a:lnTo>
                    <a:pt x="7741254" y="1736899"/>
                  </a:lnTo>
                  <a:lnTo>
                    <a:pt x="7767108" y="1702640"/>
                  </a:lnTo>
                  <a:lnTo>
                    <a:pt x="7788045" y="1664888"/>
                  </a:lnTo>
                  <a:lnTo>
                    <a:pt x="7803589" y="1624119"/>
                  </a:lnTo>
                  <a:lnTo>
                    <a:pt x="7813265" y="1580808"/>
                  </a:lnTo>
                  <a:lnTo>
                    <a:pt x="7816596" y="1535430"/>
                  </a:lnTo>
                  <a:lnTo>
                    <a:pt x="7816596" y="307086"/>
                  </a:lnTo>
                  <a:lnTo>
                    <a:pt x="7813265" y="261719"/>
                  </a:lnTo>
                  <a:lnTo>
                    <a:pt x="7803589" y="218415"/>
                  </a:lnTo>
                  <a:lnTo>
                    <a:pt x="7788045" y="177649"/>
                  </a:lnTo>
                  <a:lnTo>
                    <a:pt x="7767108" y="139898"/>
                  </a:lnTo>
                  <a:lnTo>
                    <a:pt x="7741254" y="105636"/>
                  </a:lnTo>
                  <a:lnTo>
                    <a:pt x="7710959" y="75341"/>
                  </a:lnTo>
                  <a:lnTo>
                    <a:pt x="7676697" y="49487"/>
                  </a:lnTo>
                  <a:lnTo>
                    <a:pt x="7638946" y="28550"/>
                  </a:lnTo>
                  <a:lnTo>
                    <a:pt x="7598180" y="13006"/>
                  </a:lnTo>
                  <a:lnTo>
                    <a:pt x="7554876" y="3330"/>
                  </a:lnTo>
                  <a:lnTo>
                    <a:pt x="7509509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3345" y="4095750"/>
              <a:ext cx="7816850" cy="1842770"/>
            </a:xfrm>
            <a:custGeom>
              <a:avLst/>
              <a:gdLst/>
              <a:ahLst/>
              <a:cxnLst/>
              <a:rect l="l" t="t" r="r" b="b"/>
              <a:pathLst>
                <a:path w="7816850" h="1842770">
                  <a:moveTo>
                    <a:pt x="0" y="307086"/>
                  </a:moveTo>
                  <a:lnTo>
                    <a:pt x="3329" y="261719"/>
                  </a:lnTo>
                  <a:lnTo>
                    <a:pt x="13001" y="218415"/>
                  </a:lnTo>
                  <a:lnTo>
                    <a:pt x="28541" y="177649"/>
                  </a:lnTo>
                  <a:lnTo>
                    <a:pt x="49474" y="139898"/>
                  </a:lnTo>
                  <a:lnTo>
                    <a:pt x="75324" y="105636"/>
                  </a:lnTo>
                  <a:lnTo>
                    <a:pt x="105616" y="75341"/>
                  </a:lnTo>
                  <a:lnTo>
                    <a:pt x="139875" y="49487"/>
                  </a:lnTo>
                  <a:lnTo>
                    <a:pt x="177627" y="28550"/>
                  </a:lnTo>
                  <a:lnTo>
                    <a:pt x="218396" y="13006"/>
                  </a:lnTo>
                  <a:lnTo>
                    <a:pt x="261707" y="3330"/>
                  </a:lnTo>
                  <a:lnTo>
                    <a:pt x="307085" y="0"/>
                  </a:lnTo>
                  <a:lnTo>
                    <a:pt x="7509509" y="0"/>
                  </a:lnTo>
                  <a:lnTo>
                    <a:pt x="7554876" y="3330"/>
                  </a:lnTo>
                  <a:lnTo>
                    <a:pt x="7598180" y="13006"/>
                  </a:lnTo>
                  <a:lnTo>
                    <a:pt x="7638946" y="28550"/>
                  </a:lnTo>
                  <a:lnTo>
                    <a:pt x="7676697" y="49487"/>
                  </a:lnTo>
                  <a:lnTo>
                    <a:pt x="7710959" y="75341"/>
                  </a:lnTo>
                  <a:lnTo>
                    <a:pt x="7741254" y="105636"/>
                  </a:lnTo>
                  <a:lnTo>
                    <a:pt x="7767108" y="139898"/>
                  </a:lnTo>
                  <a:lnTo>
                    <a:pt x="7788045" y="177649"/>
                  </a:lnTo>
                  <a:lnTo>
                    <a:pt x="7803589" y="218415"/>
                  </a:lnTo>
                  <a:lnTo>
                    <a:pt x="7813265" y="261719"/>
                  </a:lnTo>
                  <a:lnTo>
                    <a:pt x="7816596" y="307086"/>
                  </a:lnTo>
                  <a:lnTo>
                    <a:pt x="7816596" y="1535430"/>
                  </a:lnTo>
                  <a:lnTo>
                    <a:pt x="7813265" y="1580808"/>
                  </a:lnTo>
                  <a:lnTo>
                    <a:pt x="7803589" y="1624119"/>
                  </a:lnTo>
                  <a:lnTo>
                    <a:pt x="7788045" y="1664888"/>
                  </a:lnTo>
                  <a:lnTo>
                    <a:pt x="7767108" y="1702640"/>
                  </a:lnTo>
                  <a:lnTo>
                    <a:pt x="7741254" y="1736899"/>
                  </a:lnTo>
                  <a:lnTo>
                    <a:pt x="7710959" y="1767191"/>
                  </a:lnTo>
                  <a:lnTo>
                    <a:pt x="7676697" y="1793041"/>
                  </a:lnTo>
                  <a:lnTo>
                    <a:pt x="7638946" y="1813974"/>
                  </a:lnTo>
                  <a:lnTo>
                    <a:pt x="7598180" y="1829514"/>
                  </a:lnTo>
                  <a:lnTo>
                    <a:pt x="7554876" y="1839186"/>
                  </a:lnTo>
                  <a:lnTo>
                    <a:pt x="7509509" y="1842515"/>
                  </a:lnTo>
                  <a:lnTo>
                    <a:pt x="307085" y="1842515"/>
                  </a:lnTo>
                  <a:lnTo>
                    <a:pt x="261707" y="1839186"/>
                  </a:lnTo>
                  <a:lnTo>
                    <a:pt x="218396" y="1829514"/>
                  </a:lnTo>
                  <a:lnTo>
                    <a:pt x="177627" y="1813974"/>
                  </a:lnTo>
                  <a:lnTo>
                    <a:pt x="139875" y="1793041"/>
                  </a:lnTo>
                  <a:lnTo>
                    <a:pt x="105616" y="1767191"/>
                  </a:lnTo>
                  <a:lnTo>
                    <a:pt x="75324" y="1736899"/>
                  </a:lnTo>
                  <a:lnTo>
                    <a:pt x="49474" y="1702640"/>
                  </a:lnTo>
                  <a:lnTo>
                    <a:pt x="28541" y="1664888"/>
                  </a:lnTo>
                  <a:lnTo>
                    <a:pt x="13001" y="1624119"/>
                  </a:lnTo>
                  <a:lnTo>
                    <a:pt x="3329" y="1580808"/>
                  </a:lnTo>
                  <a:lnTo>
                    <a:pt x="0" y="1535430"/>
                  </a:lnTo>
                  <a:lnTo>
                    <a:pt x="0" y="30708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57122" y="4450207"/>
            <a:ext cx="7167245" cy="10604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just">
              <a:lnSpc>
                <a:spcPct val="91500"/>
              </a:lnSpc>
              <a:spcBef>
                <a:spcPts val="345"/>
              </a:spcBef>
            </a:pPr>
            <a:r>
              <a:rPr sz="2400" b="1" dirty="0">
                <a:latin typeface="Calibri"/>
                <a:cs typeface="Calibri"/>
              </a:rPr>
              <a:t>Es </a:t>
            </a:r>
            <a:r>
              <a:rPr sz="2400" b="1" spc="-10" dirty="0">
                <a:latin typeface="Calibri"/>
                <a:cs typeface="Calibri"/>
              </a:rPr>
              <a:t>recomendable alternar </a:t>
            </a:r>
            <a:r>
              <a:rPr sz="2400" b="1" dirty="0">
                <a:latin typeface="Calibri"/>
                <a:cs typeface="Calibri"/>
              </a:rPr>
              <a:t>un </a:t>
            </a:r>
            <a:r>
              <a:rPr sz="2400" b="1" spc="-5" dirty="0">
                <a:latin typeface="Calibri"/>
                <a:cs typeface="Calibri"/>
              </a:rPr>
              <a:t>grupo muscular </a:t>
            </a:r>
            <a:r>
              <a:rPr sz="2400" b="1" spc="-10" dirty="0">
                <a:latin typeface="Calibri"/>
                <a:cs typeface="Calibri"/>
              </a:rPr>
              <a:t>grande </a:t>
            </a:r>
            <a:r>
              <a:rPr sz="2400" b="1" spc="-5" dirty="0">
                <a:latin typeface="Calibri"/>
                <a:cs typeface="Calibri"/>
              </a:rPr>
              <a:t>con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uno pequeño </a:t>
            </a:r>
            <a:r>
              <a:rPr sz="2400" b="1" spc="-15" dirty="0">
                <a:latin typeface="Calibri"/>
                <a:cs typeface="Calibri"/>
              </a:rPr>
              <a:t>para </a:t>
            </a:r>
            <a:r>
              <a:rPr sz="2400" b="1" spc="-5" dirty="0">
                <a:latin typeface="Calibri"/>
                <a:cs typeface="Calibri"/>
              </a:rPr>
              <a:t>brindar </a:t>
            </a:r>
            <a:r>
              <a:rPr sz="2400" b="1" dirty="0">
                <a:latin typeface="Calibri"/>
                <a:cs typeface="Calibri"/>
              </a:rPr>
              <a:t>periodos de </a:t>
            </a:r>
            <a:r>
              <a:rPr sz="2400" b="1" spc="-5" dirty="0">
                <a:latin typeface="Calibri"/>
                <a:cs typeface="Calibri"/>
              </a:rPr>
              <a:t>descanso en caso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realizar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circuitos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 </a:t>
            </a:r>
            <a:r>
              <a:rPr sz="2400" b="1" spc="-5" dirty="0">
                <a:latin typeface="Calibri"/>
                <a:cs typeface="Calibri"/>
              </a:rPr>
              <a:t>series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combinadas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8785" y="608457"/>
            <a:ext cx="57251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MOVIMIENTO</a:t>
            </a:r>
            <a:r>
              <a:rPr sz="4400" spc="-50" dirty="0"/>
              <a:t> </a:t>
            </a:r>
            <a:r>
              <a:rPr sz="4400" dirty="0"/>
              <a:t>Y</a:t>
            </a:r>
            <a:r>
              <a:rPr sz="4400" spc="-15" dirty="0"/>
              <a:t> </a:t>
            </a:r>
            <a:r>
              <a:rPr sz="4400" spc="-5" dirty="0"/>
              <a:t>MÚSICA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50520" y="1403603"/>
            <a:ext cx="8594090" cy="4831080"/>
            <a:chOff x="350520" y="1403603"/>
            <a:chExt cx="8594090" cy="4831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" y="1403603"/>
              <a:ext cx="8586216" cy="13380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" y="2721863"/>
              <a:ext cx="8593836" cy="11841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" y="3886199"/>
              <a:ext cx="8593836" cy="11841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520" y="5050536"/>
              <a:ext cx="8593836" cy="118414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68248" y="1489963"/>
            <a:ext cx="7745095" cy="429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marR="2014855">
              <a:lnSpc>
                <a:spcPct val="127099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Realizar </a:t>
            </a:r>
            <a:r>
              <a:rPr sz="2400" dirty="0">
                <a:latin typeface="Calibri"/>
                <a:cs typeface="Calibri"/>
              </a:rPr>
              <a:t>los </a:t>
            </a:r>
            <a:r>
              <a:rPr sz="2400" spc="-10" dirty="0">
                <a:latin typeface="Calibri"/>
                <a:cs typeface="Calibri"/>
              </a:rPr>
              <a:t>movimientos </a:t>
            </a:r>
            <a:r>
              <a:rPr sz="2400" dirty="0">
                <a:latin typeface="Calibri"/>
                <a:cs typeface="Calibri"/>
              </a:rPr>
              <a:t>al ritmo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música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(Fase</a:t>
            </a:r>
            <a:r>
              <a:rPr sz="2400" spc="-10" dirty="0">
                <a:latin typeface="Calibri"/>
                <a:cs typeface="Calibri"/>
              </a:rPr>
              <a:t> concéntrica-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Fase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excéntrica)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12700" marR="5080">
              <a:lnSpc>
                <a:spcPts val="2640"/>
              </a:lnSpc>
            </a:pPr>
            <a:r>
              <a:rPr sz="2400" spc="-5" dirty="0">
                <a:latin typeface="Calibri"/>
                <a:cs typeface="Calibri"/>
              </a:rPr>
              <a:t>Usar </a:t>
            </a:r>
            <a:r>
              <a:rPr sz="2400" dirty="0">
                <a:latin typeface="Calibri"/>
                <a:cs typeface="Calibri"/>
              </a:rPr>
              <a:t>los ritmos </a:t>
            </a:r>
            <a:r>
              <a:rPr sz="2400" spc="-5" dirty="0">
                <a:latin typeface="Calibri"/>
                <a:cs typeface="Calibri"/>
              </a:rPr>
              <a:t>de ejecución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spc="-5" dirty="0">
                <a:latin typeface="Calibri"/>
                <a:cs typeface="Calibri"/>
              </a:rPr>
              <a:t>dar </a:t>
            </a:r>
            <a:r>
              <a:rPr sz="2400" spc="-10" dirty="0">
                <a:latin typeface="Calibri"/>
                <a:cs typeface="Calibri"/>
              </a:rPr>
              <a:t>variedad </a:t>
            </a:r>
            <a:r>
              <a:rPr sz="2400" dirty="0">
                <a:latin typeface="Calibri"/>
                <a:cs typeface="Calibri"/>
              </a:rPr>
              <a:t>a la </a:t>
            </a:r>
            <a:r>
              <a:rPr sz="2400" spc="-5" dirty="0">
                <a:latin typeface="Calibri"/>
                <a:cs typeface="Calibri"/>
              </a:rPr>
              <a:t>sesión </a:t>
            </a:r>
            <a:r>
              <a:rPr sz="2400" spc="5" dirty="0">
                <a:latin typeface="Calibri"/>
                <a:cs typeface="Calibri"/>
              </a:rPr>
              <a:t>(1:1;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2:2; 3;1, 4:4)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Calibri"/>
              <a:cs typeface="Calibri"/>
            </a:endParaRPr>
          </a:p>
          <a:p>
            <a:pPr marL="12700" marR="231140">
              <a:lnSpc>
                <a:spcPts val="2640"/>
              </a:lnSpc>
            </a:pPr>
            <a:r>
              <a:rPr sz="2400" spc="-5" dirty="0">
                <a:latin typeface="Calibri"/>
                <a:cs typeface="Calibri"/>
              </a:rPr>
              <a:t>Dar </a:t>
            </a:r>
            <a:r>
              <a:rPr sz="2400" spc="-10" dirty="0">
                <a:latin typeface="Calibri"/>
                <a:cs typeface="Calibri"/>
              </a:rPr>
              <a:t>variedad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sesión usando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música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</a:t>
            </a:r>
            <a:r>
              <a:rPr sz="2400" dirty="0">
                <a:latin typeface="Calibri"/>
                <a:cs typeface="Calibri"/>
              </a:rPr>
              <a:t> o</a:t>
            </a:r>
            <a:r>
              <a:rPr sz="2400" spc="-5" dirty="0">
                <a:latin typeface="Calibri"/>
                <a:cs typeface="Calibri"/>
              </a:rPr>
              <a:t> por </a:t>
            </a:r>
            <a:r>
              <a:rPr sz="2400" spc="-15" dirty="0">
                <a:latin typeface="Calibri"/>
                <a:cs typeface="Calibri"/>
              </a:rPr>
              <a:t>pistas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(tracks)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89"/>
              </a:spcBef>
            </a:pPr>
            <a:r>
              <a:rPr sz="2400" spc="-5" dirty="0">
                <a:latin typeface="Calibri"/>
                <a:cs typeface="Calibri"/>
              </a:rPr>
              <a:t>Usar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música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moderna 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 fácil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reconocimiento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beat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644" y="1257300"/>
            <a:ext cx="3097530" cy="0"/>
          </a:xfrm>
          <a:custGeom>
            <a:avLst/>
            <a:gdLst/>
            <a:ahLst/>
            <a:cxnLst/>
            <a:rect l="l" t="t" r="r" b="b"/>
            <a:pathLst>
              <a:path w="3097529">
                <a:moveTo>
                  <a:pt x="0" y="0"/>
                </a:moveTo>
                <a:lnTo>
                  <a:pt x="3097276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4021" y="621030"/>
            <a:ext cx="74377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2578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COMPONENTE</a:t>
            </a:r>
            <a:r>
              <a:rPr sz="3200" dirty="0"/>
              <a:t> </a:t>
            </a:r>
            <a:r>
              <a:rPr sz="3200" spc="-35" dirty="0"/>
              <a:t>COMUNICATIVO</a:t>
            </a:r>
            <a:r>
              <a:rPr sz="3200" spc="-5" dirty="0"/>
              <a:t> </a:t>
            </a:r>
            <a:r>
              <a:rPr sz="3200" dirty="0"/>
              <a:t>EN LA </a:t>
            </a:r>
            <a:r>
              <a:rPr sz="3200" spc="5" dirty="0"/>
              <a:t> </a:t>
            </a:r>
            <a:r>
              <a:rPr sz="3200" spc="-20" dirty="0"/>
              <a:t>MODALIDAD</a:t>
            </a:r>
            <a:r>
              <a:rPr sz="3200" spc="-10" dirty="0"/>
              <a:t> </a:t>
            </a:r>
            <a:r>
              <a:rPr sz="3200" spc="-5" dirty="0"/>
              <a:t>DE</a:t>
            </a:r>
            <a:r>
              <a:rPr sz="3200" spc="-30" dirty="0"/>
              <a:t> </a:t>
            </a:r>
            <a:r>
              <a:rPr sz="3200" spc="-15" dirty="0"/>
              <a:t>ESTIMULACIÓN</a:t>
            </a:r>
            <a:r>
              <a:rPr sz="3200" spc="5" dirty="0"/>
              <a:t> </a:t>
            </a:r>
            <a:r>
              <a:rPr sz="3200" spc="-5" dirty="0"/>
              <a:t>MUSCULAR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2112264" y="2124455"/>
            <a:ext cx="4925695" cy="3508375"/>
            <a:chOff x="2112264" y="2124455"/>
            <a:chExt cx="4925695" cy="3508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7648" y="2124455"/>
              <a:ext cx="4520184" cy="35082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60320" y="2144267"/>
              <a:ext cx="4434840" cy="3423285"/>
            </a:xfrm>
            <a:custGeom>
              <a:avLst/>
              <a:gdLst/>
              <a:ahLst/>
              <a:cxnLst/>
              <a:rect l="l" t="t" r="r" b="b"/>
              <a:pathLst>
                <a:path w="4434840" h="3423285">
                  <a:moveTo>
                    <a:pt x="2723388" y="0"/>
                  </a:moveTo>
                  <a:lnTo>
                    <a:pt x="2723388" y="855726"/>
                  </a:lnTo>
                  <a:lnTo>
                    <a:pt x="0" y="855726"/>
                  </a:lnTo>
                  <a:lnTo>
                    <a:pt x="0" y="2567178"/>
                  </a:lnTo>
                  <a:lnTo>
                    <a:pt x="2723388" y="2567178"/>
                  </a:lnTo>
                  <a:lnTo>
                    <a:pt x="2723388" y="3422904"/>
                  </a:lnTo>
                  <a:lnTo>
                    <a:pt x="4434839" y="1711452"/>
                  </a:lnTo>
                  <a:lnTo>
                    <a:pt x="2723388" y="0"/>
                  </a:lnTo>
                  <a:close/>
                </a:path>
              </a:pathLst>
            </a:custGeom>
            <a:solidFill>
              <a:srgbClr val="D7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2264" y="3150108"/>
              <a:ext cx="2642616" cy="145694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445766" y="3487928"/>
            <a:ext cx="197485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latin typeface="Calibri"/>
                <a:cs typeface="Calibri"/>
              </a:rPr>
              <a:t>VIS</a:t>
            </a:r>
            <a:r>
              <a:rPr sz="3900" b="1" spc="-110" dirty="0">
                <a:latin typeface="Calibri"/>
                <a:cs typeface="Calibri"/>
              </a:rPr>
              <a:t>U</a:t>
            </a:r>
            <a:r>
              <a:rPr sz="3900" b="1" dirty="0">
                <a:latin typeface="Calibri"/>
                <a:cs typeface="Calibri"/>
              </a:rPr>
              <a:t>AL</a:t>
            </a:r>
            <a:r>
              <a:rPr sz="3900" b="1" spc="-35" dirty="0">
                <a:latin typeface="Calibri"/>
                <a:cs typeface="Calibri"/>
              </a:rPr>
              <a:t>E</a:t>
            </a:r>
            <a:r>
              <a:rPr sz="3900" b="1" dirty="0">
                <a:latin typeface="Calibri"/>
                <a:cs typeface="Calibri"/>
              </a:rPr>
              <a:t>S</a:t>
            </a:r>
            <a:endParaRPr sz="39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44211" y="3150107"/>
            <a:ext cx="2758440" cy="14569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077205" y="3487928"/>
            <a:ext cx="20923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15" dirty="0">
                <a:latin typeface="Calibri"/>
                <a:cs typeface="Calibri"/>
              </a:rPr>
              <a:t>VERBALES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4444" y="3328415"/>
            <a:ext cx="4878705" cy="2452370"/>
            <a:chOff x="504444" y="3328415"/>
            <a:chExt cx="4878705" cy="2452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444" y="3328415"/>
              <a:ext cx="4878324" cy="23896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5568" y="3689603"/>
              <a:ext cx="3985259" cy="5486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8616" y="4215383"/>
              <a:ext cx="3985260" cy="5486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8616" y="4736591"/>
              <a:ext cx="3985260" cy="5501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3084" y="5231891"/>
              <a:ext cx="4096512" cy="5486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15948" y="3750945"/>
            <a:ext cx="3771265" cy="184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70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Patrones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movimiento</a:t>
            </a:r>
            <a:endParaRPr sz="1800">
              <a:latin typeface="Arial"/>
              <a:cs typeface="Arial"/>
            </a:endParaRPr>
          </a:p>
          <a:p>
            <a:pPr marL="651510" marR="623570" indent="722630">
              <a:lnSpc>
                <a:spcPct val="190100"/>
              </a:lnSpc>
              <a:spcBef>
                <a:spcPts val="30"/>
              </a:spcBef>
            </a:pPr>
            <a:r>
              <a:rPr sz="1800" b="1" spc="-5" dirty="0">
                <a:latin typeface="Arial"/>
                <a:cs typeface="Arial"/>
              </a:rPr>
              <a:t>Dirección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Ejecución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tarea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35"/>
              </a:spcBef>
            </a:pPr>
            <a:r>
              <a:rPr sz="1800" b="1" spc="-5" dirty="0">
                <a:latin typeface="Arial"/>
                <a:cs typeface="Arial"/>
              </a:rPr>
              <a:t>Número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tiempos</a:t>
            </a:r>
            <a:r>
              <a:rPr sz="1800" b="1" dirty="0">
                <a:latin typeface="Arial"/>
                <a:cs typeface="Arial"/>
              </a:rPr>
              <a:t> o </a:t>
            </a:r>
            <a:r>
              <a:rPr sz="1800" b="1" spc="-5" dirty="0">
                <a:latin typeface="Arial"/>
                <a:cs typeface="Arial"/>
              </a:rPr>
              <a:t>repeticiones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5819" y="1275588"/>
            <a:ext cx="3759707" cy="2804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67984" y="1415796"/>
            <a:ext cx="2340864" cy="78486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02807" y="1479550"/>
            <a:ext cx="1874520" cy="52133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36830">
              <a:lnSpc>
                <a:spcPts val="1860"/>
              </a:lnSpc>
              <a:spcBef>
                <a:spcPts val="315"/>
              </a:spcBef>
            </a:pPr>
            <a:r>
              <a:rPr sz="1700" b="1" spc="-5" dirty="0">
                <a:latin typeface="Calibri"/>
                <a:cs typeface="Calibri"/>
              </a:rPr>
              <a:t>CARACTERÍSTICAS </a:t>
            </a:r>
            <a:r>
              <a:rPr sz="1700" b="1" dirty="0">
                <a:latin typeface="Calibri"/>
                <a:cs typeface="Calibri"/>
              </a:rPr>
              <a:t>Y </a:t>
            </a:r>
            <a:r>
              <a:rPr sz="1700" b="1" spc="-37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R</a:t>
            </a:r>
            <a:r>
              <a:rPr sz="1700" b="1" spc="-25" dirty="0">
                <a:latin typeface="Calibri"/>
                <a:cs typeface="Calibri"/>
              </a:rPr>
              <a:t>E</a:t>
            </a:r>
            <a:r>
              <a:rPr sz="1700" b="1" spc="-15" dirty="0">
                <a:latin typeface="Calibri"/>
                <a:cs typeface="Calibri"/>
              </a:rPr>
              <a:t>C</a:t>
            </a:r>
            <a:r>
              <a:rPr sz="1700" b="1" spc="-5" dirty="0">
                <a:latin typeface="Calibri"/>
                <a:cs typeface="Calibri"/>
              </a:rPr>
              <a:t>OME</a:t>
            </a:r>
            <a:r>
              <a:rPr sz="1700" b="1" dirty="0">
                <a:latin typeface="Calibri"/>
                <a:cs typeface="Calibri"/>
              </a:rPr>
              <a:t>N</a:t>
            </a:r>
            <a:r>
              <a:rPr sz="1700" b="1" spc="-30" dirty="0">
                <a:latin typeface="Calibri"/>
                <a:cs typeface="Calibri"/>
              </a:rPr>
              <a:t>D</a:t>
            </a:r>
            <a:r>
              <a:rPr sz="1700" b="1" spc="-25" dirty="0">
                <a:latin typeface="Calibri"/>
                <a:cs typeface="Calibri"/>
              </a:rPr>
              <a:t>A</a:t>
            </a:r>
            <a:r>
              <a:rPr sz="1700" b="1" spc="-5" dirty="0">
                <a:latin typeface="Calibri"/>
                <a:cs typeface="Calibri"/>
              </a:rPr>
              <a:t>CIO</a:t>
            </a:r>
            <a:r>
              <a:rPr sz="1700" b="1" spc="5" dirty="0">
                <a:latin typeface="Calibri"/>
                <a:cs typeface="Calibri"/>
              </a:rPr>
              <a:t>N</a:t>
            </a:r>
            <a:r>
              <a:rPr sz="1700" b="1" spc="-30" dirty="0">
                <a:latin typeface="Calibri"/>
                <a:cs typeface="Calibri"/>
              </a:rPr>
              <a:t>E</a:t>
            </a:r>
            <a:r>
              <a:rPr sz="1700" b="1" dirty="0">
                <a:latin typeface="Calibri"/>
                <a:cs typeface="Calibri"/>
              </a:rPr>
              <a:t>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961888" y="2075688"/>
            <a:ext cx="2353310" cy="805180"/>
            <a:chOff x="5961888" y="2075688"/>
            <a:chExt cx="2353310" cy="80518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45452" y="2075688"/>
              <a:ext cx="185927" cy="1859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61888" y="2217420"/>
              <a:ext cx="2353056" cy="66293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597777" y="2358644"/>
            <a:ext cx="108394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Calibri"/>
                <a:cs typeface="Calibri"/>
              </a:rPr>
              <a:t>Anticipados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961888" y="2836164"/>
            <a:ext cx="2353310" cy="1645920"/>
            <a:chOff x="5961888" y="2836164"/>
            <a:chExt cx="2353310" cy="164592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45452" y="2836164"/>
              <a:ext cx="185927" cy="185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61888" y="2977896"/>
              <a:ext cx="2353056" cy="6629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45452" y="3596640"/>
              <a:ext cx="185927" cy="1859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1888" y="3697224"/>
              <a:ext cx="2353056" cy="78485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321933" y="3119120"/>
            <a:ext cx="1635760" cy="1163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700" b="1" spc="-10" dirty="0">
                <a:latin typeface="Calibri"/>
                <a:cs typeface="Calibri"/>
              </a:rPr>
              <a:t>Claros</a:t>
            </a:r>
            <a:r>
              <a:rPr sz="1700" b="1" spc="-2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y</a:t>
            </a:r>
            <a:r>
              <a:rPr sz="1700" b="1" spc="-20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precisos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Calibri"/>
              <a:cs typeface="Calibri"/>
            </a:endParaRPr>
          </a:p>
          <a:p>
            <a:pPr algn="ctr">
              <a:lnSpc>
                <a:spcPts val="1950"/>
              </a:lnSpc>
            </a:pPr>
            <a:r>
              <a:rPr sz="1700" b="1" spc="-10" dirty="0">
                <a:latin typeface="Calibri"/>
                <a:cs typeface="Calibri"/>
              </a:rPr>
              <a:t>Mostrar</a:t>
            </a:r>
            <a:r>
              <a:rPr sz="1700" b="1" spc="-3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la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técnica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ts val="1950"/>
              </a:lnSpc>
            </a:pPr>
            <a:r>
              <a:rPr sz="1700" b="1" spc="-15" dirty="0">
                <a:latin typeface="Calibri"/>
                <a:cs typeface="Calibri"/>
              </a:rPr>
              <a:t>correcta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93242" y="2218182"/>
            <a:ext cx="4260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Son</a:t>
            </a:r>
            <a:r>
              <a:rPr sz="1800" b="0" spc="3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las</a:t>
            </a:r>
            <a:r>
              <a:rPr sz="1800" b="0" spc="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señales</a:t>
            </a:r>
            <a:r>
              <a:rPr sz="1800" b="0" spc="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que</a:t>
            </a:r>
            <a:r>
              <a:rPr sz="1800" b="0" spc="3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efectúa</a:t>
            </a:r>
            <a:r>
              <a:rPr sz="1800" b="0" spc="3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el</a:t>
            </a:r>
            <a:r>
              <a:rPr sz="1800" b="0" spc="3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monitor </a:t>
            </a:r>
            <a:r>
              <a:rPr sz="1800" b="0" spc="-484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con</a:t>
            </a:r>
            <a:r>
              <a:rPr sz="18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todo</a:t>
            </a:r>
            <a:r>
              <a:rPr sz="1800" b="0" spc="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su</a:t>
            </a:r>
            <a:r>
              <a:rPr sz="1800" b="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cuerpo</a:t>
            </a:r>
            <a:r>
              <a:rPr sz="1800" b="0" spc="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para</a:t>
            </a:r>
            <a:r>
              <a:rPr sz="18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 MT"/>
                <a:cs typeface="Arial MT"/>
              </a:rPr>
              <a:t>indicar: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74207" y="6074461"/>
            <a:ext cx="2891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0" marR="5080" indent="-109918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Focalizados a </a:t>
            </a:r>
            <a:r>
              <a:rPr sz="1200" dirty="0">
                <a:latin typeface="Arial MT"/>
                <a:cs typeface="Arial MT"/>
              </a:rPr>
              <a:t>mostrar </a:t>
            </a:r>
            <a:r>
              <a:rPr sz="1200" spc="-5" dirty="0">
                <a:latin typeface="Arial MT"/>
                <a:cs typeface="Arial MT"/>
              </a:rPr>
              <a:t>la ejecución técnica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adecuada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5060" y="4637532"/>
            <a:ext cx="882396" cy="13594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3955" y="1776983"/>
            <a:ext cx="1467611" cy="9845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73826" y="1988261"/>
            <a:ext cx="1008380" cy="4800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Deben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ser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ts val="1789"/>
              </a:lnSpc>
            </a:pPr>
            <a:r>
              <a:rPr sz="1600" b="1" spc="-10" dirty="0">
                <a:latin typeface="Arial"/>
                <a:cs typeface="Arial"/>
              </a:rPr>
              <a:t>breves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71943" y="2380488"/>
            <a:ext cx="1830705" cy="1618615"/>
            <a:chOff x="7171943" y="2380488"/>
            <a:chExt cx="1830705" cy="16186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71943" y="2380488"/>
              <a:ext cx="792479" cy="6522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0919" y="3014472"/>
              <a:ext cx="1641348" cy="98450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567041" y="3121279"/>
            <a:ext cx="1229995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Deben ser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cálidos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respetu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sos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97040" y="3939540"/>
            <a:ext cx="1498600" cy="2062480"/>
            <a:chOff x="6797040" y="3939540"/>
            <a:chExt cx="1498600" cy="206248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1376" y="3939540"/>
              <a:ext cx="333755" cy="10957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97040" y="5017008"/>
              <a:ext cx="1467611" cy="9845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026656" y="5229225"/>
            <a:ext cx="1007744" cy="479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Deben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ser</a:t>
            </a:r>
            <a:endParaRPr sz="1600">
              <a:latin typeface="Arial"/>
              <a:cs typeface="Arial"/>
            </a:endParaRPr>
          </a:p>
          <a:p>
            <a:pPr marL="2540" algn="ctr">
              <a:lnSpc>
                <a:spcPts val="1789"/>
              </a:lnSpc>
            </a:pPr>
            <a:r>
              <a:rPr sz="1600" b="1" spc="-5" dirty="0">
                <a:latin typeface="Arial"/>
                <a:cs typeface="Arial"/>
              </a:rPr>
              <a:t>claros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11623" y="4965191"/>
            <a:ext cx="2226945" cy="1125220"/>
            <a:chOff x="4611623" y="4965191"/>
            <a:chExt cx="2226945" cy="112522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96583" y="5783579"/>
              <a:ext cx="641604" cy="594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1623" y="4965191"/>
              <a:ext cx="1626107" cy="112471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851019" y="5018913"/>
            <a:ext cx="1151890" cy="90043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54610" algn="ctr">
              <a:lnSpc>
                <a:spcPct val="86300"/>
              </a:lnSpc>
              <a:spcBef>
                <a:spcPts val="359"/>
              </a:spcBef>
            </a:pPr>
            <a:r>
              <a:rPr sz="1600" b="1" spc="-5" dirty="0">
                <a:latin typeface="Arial"/>
                <a:cs typeface="Arial"/>
              </a:rPr>
              <a:t>Deben ser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anticipados  </a:t>
            </a:r>
            <a:r>
              <a:rPr sz="1600" b="1" spc="-15" dirty="0">
                <a:latin typeface="Arial"/>
                <a:cs typeface="Arial"/>
              </a:rPr>
              <a:t>(voz </a:t>
            </a:r>
            <a:r>
              <a:rPr sz="1600" b="1" spc="-10" dirty="0">
                <a:latin typeface="Arial"/>
                <a:cs typeface="Arial"/>
              </a:rPr>
              <a:t> preventiva)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040123" y="2962655"/>
            <a:ext cx="1469390" cy="2072639"/>
            <a:chOff x="4040123" y="2962655"/>
            <a:chExt cx="1469390" cy="2072639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78679" y="3939539"/>
              <a:ext cx="315467" cy="10957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40123" y="2962655"/>
              <a:ext cx="1469136" cy="112471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290186" y="3016123"/>
            <a:ext cx="970915" cy="90043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065" marR="5080" algn="ctr">
              <a:lnSpc>
                <a:spcPct val="86300"/>
              </a:lnSpc>
              <a:spcBef>
                <a:spcPts val="359"/>
              </a:spcBef>
            </a:pPr>
            <a:r>
              <a:rPr sz="1600" b="1" spc="-5" dirty="0">
                <a:latin typeface="Arial"/>
                <a:cs typeface="Arial"/>
              </a:rPr>
              <a:t>Deben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tener un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léxico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adecua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91100" y="2380488"/>
            <a:ext cx="792479" cy="65227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729985" y="4053585"/>
            <a:ext cx="1952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</a:t>
            </a:r>
            <a:r>
              <a:rPr sz="1600" b="1" spc="-55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R</a:t>
            </a:r>
            <a:r>
              <a:rPr sz="1600" b="1" spc="-45" dirty="0">
                <a:latin typeface="Arial"/>
                <a:cs typeface="Arial"/>
              </a:rPr>
              <a:t>A</a:t>
            </a:r>
            <a:r>
              <a:rPr sz="1600" b="1" spc="-5" dirty="0">
                <a:latin typeface="Arial"/>
                <a:cs typeface="Arial"/>
              </a:rPr>
              <a:t>CTERÍS</a:t>
            </a:r>
            <a:r>
              <a:rPr sz="1600" b="1" spc="5" dirty="0">
                <a:latin typeface="Arial"/>
                <a:cs typeface="Arial"/>
              </a:rPr>
              <a:t>T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spc="5" dirty="0">
                <a:latin typeface="Arial"/>
                <a:cs typeface="Arial"/>
              </a:rPr>
              <a:t>C</a:t>
            </a:r>
            <a:r>
              <a:rPr sz="1600" b="1" spc="-30" dirty="0">
                <a:latin typeface="Arial"/>
                <a:cs typeface="Arial"/>
              </a:rPr>
              <a:t>A</a:t>
            </a:r>
            <a:r>
              <a:rPr sz="1600" b="1" spc="-5" dirty="0"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63011" y="979932"/>
            <a:ext cx="4037076" cy="280415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515048" y="2860484"/>
            <a:ext cx="626745" cy="626745"/>
            <a:chOff x="515048" y="2860484"/>
            <a:chExt cx="626745" cy="626745"/>
          </a:xfrm>
        </p:grpSpPr>
        <p:sp>
          <p:nvSpPr>
            <p:cNvPr id="25" name="object 25"/>
            <p:cNvSpPr/>
            <p:nvPr/>
          </p:nvSpPr>
          <p:spPr>
            <a:xfrm>
              <a:off x="528066" y="2873502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300228" y="0"/>
                  </a:moveTo>
                  <a:lnTo>
                    <a:pt x="251529" y="3928"/>
                  </a:lnTo>
                  <a:lnTo>
                    <a:pt x="205332" y="15300"/>
                  </a:lnTo>
                  <a:lnTo>
                    <a:pt x="162256" y="33501"/>
                  </a:lnTo>
                  <a:lnTo>
                    <a:pt x="122917" y="57911"/>
                  </a:lnTo>
                  <a:lnTo>
                    <a:pt x="87934" y="87915"/>
                  </a:lnTo>
                  <a:lnTo>
                    <a:pt x="57926" y="122895"/>
                  </a:lnTo>
                  <a:lnTo>
                    <a:pt x="33510" y="162233"/>
                  </a:lnTo>
                  <a:lnTo>
                    <a:pt x="15305" y="205313"/>
                  </a:lnTo>
                  <a:lnTo>
                    <a:pt x="3929" y="251517"/>
                  </a:lnTo>
                  <a:lnTo>
                    <a:pt x="0" y="300227"/>
                  </a:lnTo>
                  <a:lnTo>
                    <a:pt x="3929" y="348938"/>
                  </a:lnTo>
                  <a:lnTo>
                    <a:pt x="15305" y="395142"/>
                  </a:lnTo>
                  <a:lnTo>
                    <a:pt x="33510" y="438222"/>
                  </a:lnTo>
                  <a:lnTo>
                    <a:pt x="57926" y="477560"/>
                  </a:lnTo>
                  <a:lnTo>
                    <a:pt x="87934" y="512540"/>
                  </a:lnTo>
                  <a:lnTo>
                    <a:pt x="122917" y="542543"/>
                  </a:lnTo>
                  <a:lnTo>
                    <a:pt x="162256" y="566954"/>
                  </a:lnTo>
                  <a:lnTo>
                    <a:pt x="205332" y="585155"/>
                  </a:lnTo>
                  <a:lnTo>
                    <a:pt x="251529" y="596527"/>
                  </a:lnTo>
                  <a:lnTo>
                    <a:pt x="300228" y="600456"/>
                  </a:lnTo>
                  <a:lnTo>
                    <a:pt x="348926" y="596527"/>
                  </a:lnTo>
                  <a:lnTo>
                    <a:pt x="395123" y="585155"/>
                  </a:lnTo>
                  <a:lnTo>
                    <a:pt x="438199" y="566954"/>
                  </a:lnTo>
                  <a:lnTo>
                    <a:pt x="477538" y="542544"/>
                  </a:lnTo>
                  <a:lnTo>
                    <a:pt x="512521" y="512540"/>
                  </a:lnTo>
                  <a:lnTo>
                    <a:pt x="542529" y="477560"/>
                  </a:lnTo>
                  <a:lnTo>
                    <a:pt x="566945" y="438222"/>
                  </a:lnTo>
                  <a:lnTo>
                    <a:pt x="585150" y="395142"/>
                  </a:lnTo>
                  <a:lnTo>
                    <a:pt x="596526" y="348938"/>
                  </a:lnTo>
                  <a:lnTo>
                    <a:pt x="600456" y="300227"/>
                  </a:lnTo>
                  <a:lnTo>
                    <a:pt x="596526" y="251517"/>
                  </a:lnTo>
                  <a:lnTo>
                    <a:pt x="585150" y="205313"/>
                  </a:lnTo>
                  <a:lnTo>
                    <a:pt x="566945" y="162233"/>
                  </a:lnTo>
                  <a:lnTo>
                    <a:pt x="542529" y="122895"/>
                  </a:lnTo>
                  <a:lnTo>
                    <a:pt x="512521" y="87915"/>
                  </a:lnTo>
                  <a:lnTo>
                    <a:pt x="477538" y="57912"/>
                  </a:lnTo>
                  <a:lnTo>
                    <a:pt x="438199" y="33501"/>
                  </a:lnTo>
                  <a:lnTo>
                    <a:pt x="395123" y="15300"/>
                  </a:lnTo>
                  <a:lnTo>
                    <a:pt x="348926" y="3928"/>
                  </a:lnTo>
                  <a:lnTo>
                    <a:pt x="300228" y="0"/>
                  </a:lnTo>
                  <a:close/>
                </a:path>
              </a:pathLst>
            </a:custGeom>
            <a:solidFill>
              <a:srgbClr val="9BBA58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8066" y="2873502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0" y="300227"/>
                  </a:moveTo>
                  <a:lnTo>
                    <a:pt x="3929" y="251517"/>
                  </a:lnTo>
                  <a:lnTo>
                    <a:pt x="15305" y="205313"/>
                  </a:lnTo>
                  <a:lnTo>
                    <a:pt x="33510" y="162233"/>
                  </a:lnTo>
                  <a:lnTo>
                    <a:pt x="57926" y="122895"/>
                  </a:lnTo>
                  <a:lnTo>
                    <a:pt x="87934" y="87915"/>
                  </a:lnTo>
                  <a:lnTo>
                    <a:pt x="122917" y="57911"/>
                  </a:lnTo>
                  <a:lnTo>
                    <a:pt x="162256" y="33501"/>
                  </a:lnTo>
                  <a:lnTo>
                    <a:pt x="205332" y="15300"/>
                  </a:lnTo>
                  <a:lnTo>
                    <a:pt x="251529" y="3928"/>
                  </a:lnTo>
                  <a:lnTo>
                    <a:pt x="300228" y="0"/>
                  </a:lnTo>
                  <a:lnTo>
                    <a:pt x="348926" y="3928"/>
                  </a:lnTo>
                  <a:lnTo>
                    <a:pt x="395123" y="15300"/>
                  </a:lnTo>
                  <a:lnTo>
                    <a:pt x="438199" y="33501"/>
                  </a:lnTo>
                  <a:lnTo>
                    <a:pt x="477538" y="57912"/>
                  </a:lnTo>
                  <a:lnTo>
                    <a:pt x="512521" y="87915"/>
                  </a:lnTo>
                  <a:lnTo>
                    <a:pt x="542529" y="122895"/>
                  </a:lnTo>
                  <a:lnTo>
                    <a:pt x="566945" y="162233"/>
                  </a:lnTo>
                  <a:lnTo>
                    <a:pt x="585150" y="205313"/>
                  </a:lnTo>
                  <a:lnTo>
                    <a:pt x="596526" y="251517"/>
                  </a:lnTo>
                  <a:lnTo>
                    <a:pt x="600456" y="300227"/>
                  </a:lnTo>
                  <a:lnTo>
                    <a:pt x="596526" y="348938"/>
                  </a:lnTo>
                  <a:lnTo>
                    <a:pt x="585150" y="395142"/>
                  </a:lnTo>
                  <a:lnTo>
                    <a:pt x="566945" y="438222"/>
                  </a:lnTo>
                  <a:lnTo>
                    <a:pt x="542529" y="477560"/>
                  </a:lnTo>
                  <a:lnTo>
                    <a:pt x="512521" y="512540"/>
                  </a:lnTo>
                  <a:lnTo>
                    <a:pt x="477538" y="542544"/>
                  </a:lnTo>
                  <a:lnTo>
                    <a:pt x="438199" y="566954"/>
                  </a:lnTo>
                  <a:lnTo>
                    <a:pt x="395123" y="585155"/>
                  </a:lnTo>
                  <a:lnTo>
                    <a:pt x="348926" y="596527"/>
                  </a:lnTo>
                  <a:lnTo>
                    <a:pt x="300228" y="600456"/>
                  </a:lnTo>
                  <a:lnTo>
                    <a:pt x="251529" y="596527"/>
                  </a:lnTo>
                  <a:lnTo>
                    <a:pt x="205332" y="585155"/>
                  </a:lnTo>
                  <a:lnTo>
                    <a:pt x="162256" y="566954"/>
                  </a:lnTo>
                  <a:lnTo>
                    <a:pt x="122917" y="542543"/>
                  </a:lnTo>
                  <a:lnTo>
                    <a:pt x="87934" y="512540"/>
                  </a:lnTo>
                  <a:lnTo>
                    <a:pt x="57926" y="477560"/>
                  </a:lnTo>
                  <a:lnTo>
                    <a:pt x="33510" y="438222"/>
                  </a:lnTo>
                  <a:lnTo>
                    <a:pt x="15305" y="395142"/>
                  </a:lnTo>
                  <a:lnTo>
                    <a:pt x="3929" y="348938"/>
                  </a:lnTo>
                  <a:lnTo>
                    <a:pt x="0" y="30022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15136" y="3020948"/>
            <a:ext cx="2987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Realización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movimiento.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15048" y="3460940"/>
            <a:ext cx="626745" cy="626745"/>
            <a:chOff x="515048" y="3460940"/>
            <a:chExt cx="626745" cy="626745"/>
          </a:xfrm>
        </p:grpSpPr>
        <p:sp>
          <p:nvSpPr>
            <p:cNvPr id="29" name="object 29"/>
            <p:cNvSpPr/>
            <p:nvPr/>
          </p:nvSpPr>
          <p:spPr>
            <a:xfrm>
              <a:off x="528066" y="3473958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300228" y="0"/>
                  </a:moveTo>
                  <a:lnTo>
                    <a:pt x="251529" y="3928"/>
                  </a:lnTo>
                  <a:lnTo>
                    <a:pt x="205332" y="15300"/>
                  </a:lnTo>
                  <a:lnTo>
                    <a:pt x="162256" y="33501"/>
                  </a:lnTo>
                  <a:lnTo>
                    <a:pt x="122917" y="57911"/>
                  </a:lnTo>
                  <a:lnTo>
                    <a:pt x="87934" y="87915"/>
                  </a:lnTo>
                  <a:lnTo>
                    <a:pt x="57926" y="122895"/>
                  </a:lnTo>
                  <a:lnTo>
                    <a:pt x="33510" y="162233"/>
                  </a:lnTo>
                  <a:lnTo>
                    <a:pt x="15305" y="205313"/>
                  </a:lnTo>
                  <a:lnTo>
                    <a:pt x="3929" y="251517"/>
                  </a:lnTo>
                  <a:lnTo>
                    <a:pt x="0" y="300227"/>
                  </a:lnTo>
                  <a:lnTo>
                    <a:pt x="3929" y="348938"/>
                  </a:lnTo>
                  <a:lnTo>
                    <a:pt x="15305" y="395142"/>
                  </a:lnTo>
                  <a:lnTo>
                    <a:pt x="33510" y="438222"/>
                  </a:lnTo>
                  <a:lnTo>
                    <a:pt x="57926" y="477560"/>
                  </a:lnTo>
                  <a:lnTo>
                    <a:pt x="87934" y="512540"/>
                  </a:lnTo>
                  <a:lnTo>
                    <a:pt x="122917" y="542543"/>
                  </a:lnTo>
                  <a:lnTo>
                    <a:pt x="162256" y="566954"/>
                  </a:lnTo>
                  <a:lnTo>
                    <a:pt x="205332" y="585155"/>
                  </a:lnTo>
                  <a:lnTo>
                    <a:pt x="251529" y="596527"/>
                  </a:lnTo>
                  <a:lnTo>
                    <a:pt x="300228" y="600455"/>
                  </a:lnTo>
                  <a:lnTo>
                    <a:pt x="348926" y="596527"/>
                  </a:lnTo>
                  <a:lnTo>
                    <a:pt x="395123" y="585155"/>
                  </a:lnTo>
                  <a:lnTo>
                    <a:pt x="438199" y="566954"/>
                  </a:lnTo>
                  <a:lnTo>
                    <a:pt x="477538" y="542544"/>
                  </a:lnTo>
                  <a:lnTo>
                    <a:pt x="512521" y="512540"/>
                  </a:lnTo>
                  <a:lnTo>
                    <a:pt x="542529" y="477560"/>
                  </a:lnTo>
                  <a:lnTo>
                    <a:pt x="566945" y="438222"/>
                  </a:lnTo>
                  <a:lnTo>
                    <a:pt x="585150" y="395142"/>
                  </a:lnTo>
                  <a:lnTo>
                    <a:pt x="596526" y="348938"/>
                  </a:lnTo>
                  <a:lnTo>
                    <a:pt x="600456" y="300227"/>
                  </a:lnTo>
                  <a:lnTo>
                    <a:pt x="596526" y="251517"/>
                  </a:lnTo>
                  <a:lnTo>
                    <a:pt x="585150" y="205313"/>
                  </a:lnTo>
                  <a:lnTo>
                    <a:pt x="566945" y="162233"/>
                  </a:lnTo>
                  <a:lnTo>
                    <a:pt x="542529" y="122895"/>
                  </a:lnTo>
                  <a:lnTo>
                    <a:pt x="512521" y="87915"/>
                  </a:lnTo>
                  <a:lnTo>
                    <a:pt x="477538" y="57912"/>
                  </a:lnTo>
                  <a:lnTo>
                    <a:pt x="438199" y="33501"/>
                  </a:lnTo>
                  <a:lnTo>
                    <a:pt x="395123" y="15300"/>
                  </a:lnTo>
                  <a:lnTo>
                    <a:pt x="348926" y="3928"/>
                  </a:lnTo>
                  <a:lnTo>
                    <a:pt x="300228" y="0"/>
                  </a:lnTo>
                  <a:close/>
                </a:path>
              </a:pathLst>
            </a:custGeom>
            <a:solidFill>
              <a:srgbClr val="5EAEA6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8066" y="3473958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0" y="300227"/>
                  </a:moveTo>
                  <a:lnTo>
                    <a:pt x="3929" y="251517"/>
                  </a:lnTo>
                  <a:lnTo>
                    <a:pt x="15305" y="205313"/>
                  </a:lnTo>
                  <a:lnTo>
                    <a:pt x="33510" y="162233"/>
                  </a:lnTo>
                  <a:lnTo>
                    <a:pt x="57926" y="122895"/>
                  </a:lnTo>
                  <a:lnTo>
                    <a:pt x="87934" y="87915"/>
                  </a:lnTo>
                  <a:lnTo>
                    <a:pt x="122917" y="57911"/>
                  </a:lnTo>
                  <a:lnTo>
                    <a:pt x="162256" y="33501"/>
                  </a:lnTo>
                  <a:lnTo>
                    <a:pt x="205332" y="15300"/>
                  </a:lnTo>
                  <a:lnTo>
                    <a:pt x="251529" y="3928"/>
                  </a:lnTo>
                  <a:lnTo>
                    <a:pt x="300228" y="0"/>
                  </a:lnTo>
                  <a:lnTo>
                    <a:pt x="348926" y="3928"/>
                  </a:lnTo>
                  <a:lnTo>
                    <a:pt x="395123" y="15300"/>
                  </a:lnTo>
                  <a:lnTo>
                    <a:pt x="438199" y="33501"/>
                  </a:lnTo>
                  <a:lnTo>
                    <a:pt x="477538" y="57912"/>
                  </a:lnTo>
                  <a:lnTo>
                    <a:pt x="512521" y="87915"/>
                  </a:lnTo>
                  <a:lnTo>
                    <a:pt x="542529" y="122895"/>
                  </a:lnTo>
                  <a:lnTo>
                    <a:pt x="566945" y="162233"/>
                  </a:lnTo>
                  <a:lnTo>
                    <a:pt x="585150" y="205313"/>
                  </a:lnTo>
                  <a:lnTo>
                    <a:pt x="596526" y="251517"/>
                  </a:lnTo>
                  <a:lnTo>
                    <a:pt x="600456" y="300227"/>
                  </a:lnTo>
                  <a:lnTo>
                    <a:pt x="596526" y="348938"/>
                  </a:lnTo>
                  <a:lnTo>
                    <a:pt x="585150" y="395142"/>
                  </a:lnTo>
                  <a:lnTo>
                    <a:pt x="566945" y="438222"/>
                  </a:lnTo>
                  <a:lnTo>
                    <a:pt x="542529" y="477560"/>
                  </a:lnTo>
                  <a:lnTo>
                    <a:pt x="512521" y="512540"/>
                  </a:lnTo>
                  <a:lnTo>
                    <a:pt x="477538" y="542544"/>
                  </a:lnTo>
                  <a:lnTo>
                    <a:pt x="438199" y="566954"/>
                  </a:lnTo>
                  <a:lnTo>
                    <a:pt x="395123" y="585155"/>
                  </a:lnTo>
                  <a:lnTo>
                    <a:pt x="348926" y="596527"/>
                  </a:lnTo>
                  <a:lnTo>
                    <a:pt x="300228" y="600455"/>
                  </a:lnTo>
                  <a:lnTo>
                    <a:pt x="251529" y="596527"/>
                  </a:lnTo>
                  <a:lnTo>
                    <a:pt x="205332" y="585155"/>
                  </a:lnTo>
                  <a:lnTo>
                    <a:pt x="162256" y="566954"/>
                  </a:lnTo>
                  <a:lnTo>
                    <a:pt x="122917" y="542543"/>
                  </a:lnTo>
                  <a:lnTo>
                    <a:pt x="87934" y="512540"/>
                  </a:lnTo>
                  <a:lnTo>
                    <a:pt x="57926" y="477560"/>
                  </a:lnTo>
                  <a:lnTo>
                    <a:pt x="33510" y="438222"/>
                  </a:lnTo>
                  <a:lnTo>
                    <a:pt x="15305" y="395142"/>
                  </a:lnTo>
                  <a:lnTo>
                    <a:pt x="3929" y="348938"/>
                  </a:lnTo>
                  <a:lnTo>
                    <a:pt x="0" y="30022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15136" y="3621404"/>
            <a:ext cx="1871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Reco</a:t>
            </a:r>
            <a:r>
              <a:rPr sz="1600" b="1" spc="-10" dirty="0">
                <a:latin typeface="Arial"/>
                <a:cs typeface="Arial"/>
              </a:rPr>
              <a:t>m</a:t>
            </a:r>
            <a:r>
              <a:rPr sz="1600" b="1" spc="-5" dirty="0">
                <a:latin typeface="Arial"/>
                <a:cs typeface="Arial"/>
              </a:rPr>
              <a:t>en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aciones.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15112" y="4061459"/>
            <a:ext cx="626745" cy="626745"/>
            <a:chOff x="515112" y="4061459"/>
            <a:chExt cx="626745" cy="626745"/>
          </a:xfrm>
        </p:grpSpPr>
        <p:sp>
          <p:nvSpPr>
            <p:cNvPr id="33" name="object 33"/>
            <p:cNvSpPr/>
            <p:nvPr/>
          </p:nvSpPr>
          <p:spPr>
            <a:xfrm>
              <a:off x="528066" y="4074413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300228" y="0"/>
                  </a:moveTo>
                  <a:lnTo>
                    <a:pt x="251529" y="3928"/>
                  </a:lnTo>
                  <a:lnTo>
                    <a:pt x="205332" y="15300"/>
                  </a:lnTo>
                  <a:lnTo>
                    <a:pt x="162256" y="33501"/>
                  </a:lnTo>
                  <a:lnTo>
                    <a:pt x="122917" y="57912"/>
                  </a:lnTo>
                  <a:lnTo>
                    <a:pt x="87934" y="87915"/>
                  </a:lnTo>
                  <a:lnTo>
                    <a:pt x="57926" y="122895"/>
                  </a:lnTo>
                  <a:lnTo>
                    <a:pt x="33510" y="162233"/>
                  </a:lnTo>
                  <a:lnTo>
                    <a:pt x="15305" y="205313"/>
                  </a:lnTo>
                  <a:lnTo>
                    <a:pt x="3929" y="251517"/>
                  </a:lnTo>
                  <a:lnTo>
                    <a:pt x="0" y="300228"/>
                  </a:lnTo>
                  <a:lnTo>
                    <a:pt x="3929" y="348938"/>
                  </a:lnTo>
                  <a:lnTo>
                    <a:pt x="15305" y="395142"/>
                  </a:lnTo>
                  <a:lnTo>
                    <a:pt x="33510" y="438222"/>
                  </a:lnTo>
                  <a:lnTo>
                    <a:pt x="57926" y="477560"/>
                  </a:lnTo>
                  <a:lnTo>
                    <a:pt x="87934" y="512540"/>
                  </a:lnTo>
                  <a:lnTo>
                    <a:pt x="122917" y="542544"/>
                  </a:lnTo>
                  <a:lnTo>
                    <a:pt x="162256" y="566954"/>
                  </a:lnTo>
                  <a:lnTo>
                    <a:pt x="205332" y="585155"/>
                  </a:lnTo>
                  <a:lnTo>
                    <a:pt x="251529" y="596527"/>
                  </a:lnTo>
                  <a:lnTo>
                    <a:pt x="300228" y="600456"/>
                  </a:lnTo>
                  <a:lnTo>
                    <a:pt x="348926" y="596527"/>
                  </a:lnTo>
                  <a:lnTo>
                    <a:pt x="395123" y="585155"/>
                  </a:lnTo>
                  <a:lnTo>
                    <a:pt x="438199" y="566954"/>
                  </a:lnTo>
                  <a:lnTo>
                    <a:pt x="477538" y="542544"/>
                  </a:lnTo>
                  <a:lnTo>
                    <a:pt x="512521" y="512540"/>
                  </a:lnTo>
                  <a:lnTo>
                    <a:pt x="542529" y="477560"/>
                  </a:lnTo>
                  <a:lnTo>
                    <a:pt x="566945" y="438222"/>
                  </a:lnTo>
                  <a:lnTo>
                    <a:pt x="585150" y="395142"/>
                  </a:lnTo>
                  <a:lnTo>
                    <a:pt x="596526" y="348938"/>
                  </a:lnTo>
                  <a:lnTo>
                    <a:pt x="600456" y="300228"/>
                  </a:lnTo>
                  <a:lnTo>
                    <a:pt x="596526" y="251517"/>
                  </a:lnTo>
                  <a:lnTo>
                    <a:pt x="585150" y="205313"/>
                  </a:lnTo>
                  <a:lnTo>
                    <a:pt x="566945" y="162233"/>
                  </a:lnTo>
                  <a:lnTo>
                    <a:pt x="542529" y="122895"/>
                  </a:lnTo>
                  <a:lnTo>
                    <a:pt x="512521" y="87915"/>
                  </a:lnTo>
                  <a:lnTo>
                    <a:pt x="477538" y="57912"/>
                  </a:lnTo>
                  <a:lnTo>
                    <a:pt x="438199" y="33501"/>
                  </a:lnTo>
                  <a:lnTo>
                    <a:pt x="395123" y="15300"/>
                  </a:lnTo>
                  <a:lnTo>
                    <a:pt x="348926" y="3928"/>
                  </a:lnTo>
                  <a:lnTo>
                    <a:pt x="300228" y="0"/>
                  </a:lnTo>
                  <a:close/>
                </a:path>
              </a:pathLst>
            </a:custGeom>
            <a:solidFill>
              <a:srgbClr val="8063A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8066" y="4074413"/>
              <a:ext cx="600710" cy="600710"/>
            </a:xfrm>
            <a:custGeom>
              <a:avLst/>
              <a:gdLst/>
              <a:ahLst/>
              <a:cxnLst/>
              <a:rect l="l" t="t" r="r" b="b"/>
              <a:pathLst>
                <a:path w="600710" h="600710">
                  <a:moveTo>
                    <a:pt x="0" y="300228"/>
                  </a:moveTo>
                  <a:lnTo>
                    <a:pt x="3929" y="251517"/>
                  </a:lnTo>
                  <a:lnTo>
                    <a:pt x="15305" y="205313"/>
                  </a:lnTo>
                  <a:lnTo>
                    <a:pt x="33510" y="162233"/>
                  </a:lnTo>
                  <a:lnTo>
                    <a:pt x="57926" y="122895"/>
                  </a:lnTo>
                  <a:lnTo>
                    <a:pt x="87934" y="87915"/>
                  </a:lnTo>
                  <a:lnTo>
                    <a:pt x="122917" y="57912"/>
                  </a:lnTo>
                  <a:lnTo>
                    <a:pt x="162256" y="33501"/>
                  </a:lnTo>
                  <a:lnTo>
                    <a:pt x="205332" y="15300"/>
                  </a:lnTo>
                  <a:lnTo>
                    <a:pt x="251529" y="3928"/>
                  </a:lnTo>
                  <a:lnTo>
                    <a:pt x="300228" y="0"/>
                  </a:lnTo>
                  <a:lnTo>
                    <a:pt x="348926" y="3928"/>
                  </a:lnTo>
                  <a:lnTo>
                    <a:pt x="395123" y="15300"/>
                  </a:lnTo>
                  <a:lnTo>
                    <a:pt x="438199" y="33501"/>
                  </a:lnTo>
                  <a:lnTo>
                    <a:pt x="477538" y="57912"/>
                  </a:lnTo>
                  <a:lnTo>
                    <a:pt x="512521" y="87915"/>
                  </a:lnTo>
                  <a:lnTo>
                    <a:pt x="542529" y="122895"/>
                  </a:lnTo>
                  <a:lnTo>
                    <a:pt x="566945" y="162233"/>
                  </a:lnTo>
                  <a:lnTo>
                    <a:pt x="585150" y="205313"/>
                  </a:lnTo>
                  <a:lnTo>
                    <a:pt x="596526" y="251517"/>
                  </a:lnTo>
                  <a:lnTo>
                    <a:pt x="600456" y="300228"/>
                  </a:lnTo>
                  <a:lnTo>
                    <a:pt x="596526" y="348938"/>
                  </a:lnTo>
                  <a:lnTo>
                    <a:pt x="585150" y="395142"/>
                  </a:lnTo>
                  <a:lnTo>
                    <a:pt x="566945" y="438222"/>
                  </a:lnTo>
                  <a:lnTo>
                    <a:pt x="542529" y="477560"/>
                  </a:lnTo>
                  <a:lnTo>
                    <a:pt x="512521" y="512540"/>
                  </a:lnTo>
                  <a:lnTo>
                    <a:pt x="477538" y="542544"/>
                  </a:lnTo>
                  <a:lnTo>
                    <a:pt x="438199" y="566954"/>
                  </a:lnTo>
                  <a:lnTo>
                    <a:pt x="395123" y="585155"/>
                  </a:lnTo>
                  <a:lnTo>
                    <a:pt x="348926" y="596527"/>
                  </a:lnTo>
                  <a:lnTo>
                    <a:pt x="300228" y="600456"/>
                  </a:lnTo>
                  <a:lnTo>
                    <a:pt x="251529" y="596527"/>
                  </a:lnTo>
                  <a:lnTo>
                    <a:pt x="205332" y="585155"/>
                  </a:lnTo>
                  <a:lnTo>
                    <a:pt x="162256" y="566954"/>
                  </a:lnTo>
                  <a:lnTo>
                    <a:pt x="122917" y="542544"/>
                  </a:lnTo>
                  <a:lnTo>
                    <a:pt x="87934" y="512540"/>
                  </a:lnTo>
                  <a:lnTo>
                    <a:pt x="57926" y="477560"/>
                  </a:lnTo>
                  <a:lnTo>
                    <a:pt x="33510" y="438222"/>
                  </a:lnTo>
                  <a:lnTo>
                    <a:pt x="15305" y="395142"/>
                  </a:lnTo>
                  <a:lnTo>
                    <a:pt x="3929" y="348938"/>
                  </a:lnTo>
                  <a:lnTo>
                    <a:pt x="0" y="30022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15136" y="4221860"/>
            <a:ext cx="13093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Indicaciones.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657250" y="1600327"/>
            <a:ext cx="111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5660" algn="l"/>
              </a:tabLst>
            </a:pP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So</a:t>
            </a:r>
            <a:r>
              <a:rPr sz="1800" b="0" dirty="0">
                <a:solidFill>
                  <a:srgbClr val="000000"/>
                </a:solidFill>
                <a:latin typeface="Calibri"/>
                <a:cs typeface="Calibri"/>
              </a:rPr>
              <a:t>n	</a:t>
            </a: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los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7250" y="1847215"/>
            <a:ext cx="1424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640" algn="l"/>
              </a:tabLst>
            </a:pPr>
            <a:r>
              <a:rPr sz="1800" dirty="0">
                <a:latin typeface="Calibri"/>
                <a:cs typeface="Calibri"/>
              </a:rPr>
              <a:t>au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iv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s	que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21229" y="1600327"/>
            <a:ext cx="92011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48895" marR="5080" indent="-36830">
              <a:lnSpc>
                <a:spcPts val="1939"/>
              </a:lnSpc>
              <a:spcBef>
                <a:spcPts val="345"/>
              </a:spcBef>
            </a:pP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í</a:t>
            </a:r>
            <a:r>
              <a:rPr sz="1800" dirty="0">
                <a:latin typeface="Calibri"/>
                <a:cs typeface="Calibri"/>
              </a:rPr>
              <a:t>mulos 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erm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7250" y="2093798"/>
            <a:ext cx="2431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orientar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usuarios </a:t>
            </a:r>
            <a:r>
              <a:rPr sz="1800" dirty="0">
                <a:latin typeface="Calibri"/>
                <a:cs typeface="Calibri"/>
              </a:rPr>
              <a:t>en: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9239" y="585216"/>
            <a:ext cx="5490972" cy="8412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52472" y="2002535"/>
            <a:ext cx="4095115" cy="4338955"/>
            <a:chOff x="2252472" y="2002535"/>
            <a:chExt cx="4095115" cy="43389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7356" y="2002535"/>
              <a:ext cx="1883664" cy="1418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2472" y="3258311"/>
              <a:ext cx="469392" cy="19217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8880" y="5010911"/>
              <a:ext cx="1959864" cy="13304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9683" y="5010911"/>
              <a:ext cx="1799843" cy="13304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75019" y="3249167"/>
              <a:ext cx="472439" cy="19309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7388" y="2002535"/>
              <a:ext cx="1882139" cy="14097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32988" y="3142487"/>
              <a:ext cx="1930908" cy="193090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683000" y="3816222"/>
            <a:ext cx="122999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72085">
              <a:lnSpc>
                <a:spcPts val="1750"/>
              </a:lnSpc>
              <a:spcBef>
                <a:spcPts val="295"/>
              </a:spcBef>
            </a:pPr>
            <a:r>
              <a:rPr sz="1600" b="1" spc="-30" dirty="0">
                <a:latin typeface="Calibri"/>
                <a:cs typeface="Calibri"/>
              </a:rPr>
              <a:t>PARA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DAR 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90" dirty="0">
                <a:latin typeface="Calibri"/>
                <a:cs typeface="Calibri"/>
              </a:rPr>
              <a:t>V</a:t>
            </a:r>
            <a:r>
              <a:rPr sz="1600" b="1" spc="-5" dirty="0">
                <a:latin typeface="Calibri"/>
                <a:cs typeface="Calibri"/>
              </a:rPr>
              <a:t>ARIABIL</a:t>
            </a:r>
            <a:r>
              <a:rPr sz="1600" b="1" spc="-20" dirty="0">
                <a:latin typeface="Calibri"/>
                <a:cs typeface="Calibri"/>
              </a:rPr>
              <a:t>I</a:t>
            </a:r>
            <a:r>
              <a:rPr sz="1600" b="1" spc="-40" dirty="0">
                <a:latin typeface="Calibri"/>
                <a:cs typeface="Calibri"/>
              </a:rPr>
              <a:t>D</a:t>
            </a:r>
            <a:r>
              <a:rPr sz="1600" b="1" spc="-5" dirty="0">
                <a:latin typeface="Calibri"/>
                <a:cs typeface="Calibri"/>
              </a:rPr>
              <a:t>AD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19627" y="1546860"/>
            <a:ext cx="2357628" cy="109118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788409" y="1917573"/>
            <a:ext cx="10223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latin typeface="Arial"/>
                <a:cs typeface="Arial"/>
              </a:rPr>
              <a:t>A</a:t>
            </a:r>
            <a:r>
              <a:rPr sz="1600" b="1" spc="-5" dirty="0">
                <a:latin typeface="Arial"/>
                <a:cs typeface="Arial"/>
              </a:rPr>
              <a:t>utocarga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36235" y="2779776"/>
            <a:ext cx="2214371" cy="10668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473700" y="3137357"/>
            <a:ext cx="1141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Sobrecarga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01184" y="4532376"/>
            <a:ext cx="2284475" cy="116586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323078" y="4835144"/>
            <a:ext cx="1443990" cy="4794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13360" marR="5080" indent="-201295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Entrenamie</a:t>
            </a:r>
            <a:r>
              <a:rPr sz="1600" b="1" spc="-15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to  con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pareja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59835" y="5731762"/>
            <a:ext cx="2249424" cy="103631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663188" y="5970523"/>
            <a:ext cx="1443990" cy="4794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80670" marR="5080" indent="-268605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Entrenamie</a:t>
            </a:r>
            <a:r>
              <a:rPr sz="1600" b="1" spc="-15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to  en series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27988" y="4584191"/>
            <a:ext cx="2250948" cy="106070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064257" y="4940300"/>
            <a:ext cx="9785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Intervalos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75232" y="2746248"/>
            <a:ext cx="2157984" cy="11521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159254" y="3147186"/>
            <a:ext cx="7912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Circuito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244" y="1580388"/>
            <a:ext cx="2167128" cy="2804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209032" y="2455164"/>
            <a:ext cx="3004185" cy="3122930"/>
            <a:chOff x="5209032" y="2455164"/>
            <a:chExt cx="3004185" cy="3122930"/>
          </a:xfrm>
        </p:grpSpPr>
        <p:sp>
          <p:nvSpPr>
            <p:cNvPr id="4" name="object 4"/>
            <p:cNvSpPr/>
            <p:nvPr/>
          </p:nvSpPr>
          <p:spPr>
            <a:xfrm>
              <a:off x="5209032" y="2455164"/>
              <a:ext cx="3004185" cy="3122930"/>
            </a:xfrm>
            <a:custGeom>
              <a:avLst/>
              <a:gdLst/>
              <a:ahLst/>
              <a:cxnLst/>
              <a:rect l="l" t="t" r="r" b="b"/>
              <a:pathLst>
                <a:path w="3004184" h="3122929">
                  <a:moveTo>
                    <a:pt x="1501901" y="0"/>
                  </a:moveTo>
                  <a:lnTo>
                    <a:pt x="1501901" y="780669"/>
                  </a:lnTo>
                  <a:lnTo>
                    <a:pt x="0" y="780669"/>
                  </a:lnTo>
                  <a:lnTo>
                    <a:pt x="0" y="2342007"/>
                  </a:lnTo>
                  <a:lnTo>
                    <a:pt x="1501901" y="2342007"/>
                  </a:lnTo>
                  <a:lnTo>
                    <a:pt x="1501901" y="3122676"/>
                  </a:lnTo>
                  <a:lnTo>
                    <a:pt x="3003803" y="1561338"/>
                  </a:lnTo>
                  <a:lnTo>
                    <a:pt x="1501901" y="0"/>
                  </a:lnTo>
                  <a:close/>
                </a:path>
              </a:pathLst>
            </a:custGeom>
            <a:solidFill>
              <a:srgbClr val="DEE7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41086" y="3393186"/>
              <a:ext cx="2141220" cy="1248410"/>
            </a:xfrm>
            <a:custGeom>
              <a:avLst/>
              <a:gdLst/>
              <a:ahLst/>
              <a:cxnLst/>
              <a:rect l="l" t="t" r="r" b="b"/>
              <a:pathLst>
                <a:path w="2141220" h="1248410">
                  <a:moveTo>
                    <a:pt x="1933193" y="0"/>
                  </a:moveTo>
                  <a:lnTo>
                    <a:pt x="208025" y="0"/>
                  </a:ln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0" y="1040130"/>
                  </a:lnTo>
                  <a:lnTo>
                    <a:pt x="5491" y="1087842"/>
                  </a:lnTo>
                  <a:lnTo>
                    <a:pt x="21136" y="1131634"/>
                  </a:lnTo>
                  <a:lnTo>
                    <a:pt x="45686" y="1170258"/>
                  </a:lnTo>
                  <a:lnTo>
                    <a:pt x="77897" y="1202469"/>
                  </a:lnTo>
                  <a:lnTo>
                    <a:pt x="116521" y="1227019"/>
                  </a:lnTo>
                  <a:lnTo>
                    <a:pt x="160313" y="1242664"/>
                  </a:lnTo>
                  <a:lnTo>
                    <a:pt x="208025" y="1248156"/>
                  </a:lnTo>
                  <a:lnTo>
                    <a:pt x="1933193" y="1248156"/>
                  </a:lnTo>
                  <a:lnTo>
                    <a:pt x="1980906" y="1242664"/>
                  </a:lnTo>
                  <a:lnTo>
                    <a:pt x="2024698" y="1227019"/>
                  </a:lnTo>
                  <a:lnTo>
                    <a:pt x="2063322" y="1202469"/>
                  </a:lnTo>
                  <a:lnTo>
                    <a:pt x="2095533" y="1170258"/>
                  </a:lnTo>
                  <a:lnTo>
                    <a:pt x="2120083" y="1131634"/>
                  </a:lnTo>
                  <a:lnTo>
                    <a:pt x="2135728" y="1087842"/>
                  </a:lnTo>
                  <a:lnTo>
                    <a:pt x="2141219" y="1040130"/>
                  </a:lnTo>
                  <a:lnTo>
                    <a:pt x="2141219" y="208025"/>
                  </a:lnTo>
                  <a:lnTo>
                    <a:pt x="2135728" y="160313"/>
                  </a:lnTo>
                  <a:lnTo>
                    <a:pt x="2120083" y="116521"/>
                  </a:lnTo>
                  <a:lnTo>
                    <a:pt x="2095533" y="77897"/>
                  </a:lnTo>
                  <a:lnTo>
                    <a:pt x="2063322" y="45686"/>
                  </a:lnTo>
                  <a:lnTo>
                    <a:pt x="2024698" y="21136"/>
                  </a:lnTo>
                  <a:lnTo>
                    <a:pt x="1980906" y="5491"/>
                  </a:lnTo>
                  <a:lnTo>
                    <a:pt x="193319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1086" y="3393186"/>
              <a:ext cx="2141220" cy="1248410"/>
            </a:xfrm>
            <a:custGeom>
              <a:avLst/>
              <a:gdLst/>
              <a:ahLst/>
              <a:cxnLst/>
              <a:rect l="l" t="t" r="r" b="b"/>
              <a:pathLst>
                <a:path w="2141220" h="124841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1933193" y="0"/>
                  </a:lnTo>
                  <a:lnTo>
                    <a:pt x="1980906" y="5491"/>
                  </a:lnTo>
                  <a:lnTo>
                    <a:pt x="2024698" y="21136"/>
                  </a:lnTo>
                  <a:lnTo>
                    <a:pt x="2063322" y="45686"/>
                  </a:lnTo>
                  <a:lnTo>
                    <a:pt x="2095533" y="77897"/>
                  </a:lnTo>
                  <a:lnTo>
                    <a:pt x="2120083" y="116521"/>
                  </a:lnTo>
                  <a:lnTo>
                    <a:pt x="2135728" y="160313"/>
                  </a:lnTo>
                  <a:lnTo>
                    <a:pt x="2141219" y="208025"/>
                  </a:lnTo>
                  <a:lnTo>
                    <a:pt x="2141219" y="1040130"/>
                  </a:lnTo>
                  <a:lnTo>
                    <a:pt x="2135728" y="1087842"/>
                  </a:lnTo>
                  <a:lnTo>
                    <a:pt x="2120083" y="1131634"/>
                  </a:lnTo>
                  <a:lnTo>
                    <a:pt x="2095533" y="1170258"/>
                  </a:lnTo>
                  <a:lnTo>
                    <a:pt x="2063322" y="1202469"/>
                  </a:lnTo>
                  <a:lnTo>
                    <a:pt x="2024698" y="1227019"/>
                  </a:lnTo>
                  <a:lnTo>
                    <a:pt x="1980906" y="1242664"/>
                  </a:lnTo>
                  <a:lnTo>
                    <a:pt x="1933193" y="1248156"/>
                  </a:lnTo>
                  <a:lnTo>
                    <a:pt x="208025" y="1248156"/>
                  </a:lnTo>
                  <a:lnTo>
                    <a:pt x="160313" y="1242664"/>
                  </a:lnTo>
                  <a:lnTo>
                    <a:pt x="116521" y="1227019"/>
                  </a:lnTo>
                  <a:lnTo>
                    <a:pt x="77897" y="1202469"/>
                  </a:lnTo>
                  <a:lnTo>
                    <a:pt x="45686" y="1170258"/>
                  </a:lnTo>
                  <a:lnTo>
                    <a:pt x="21136" y="1131634"/>
                  </a:lnTo>
                  <a:lnTo>
                    <a:pt x="5491" y="1087842"/>
                  </a:lnTo>
                  <a:lnTo>
                    <a:pt x="0" y="1040130"/>
                  </a:lnTo>
                  <a:lnTo>
                    <a:pt x="0" y="20802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79134" y="3548888"/>
            <a:ext cx="1866900" cy="89979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60960" algn="just">
              <a:lnSpc>
                <a:spcPts val="166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Entrenamiento 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 fuerza utilizando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elementos que son </a:t>
            </a:r>
            <a:r>
              <a:rPr sz="1600" b="1" spc="-434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externos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cuerpo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21663" y="2455164"/>
            <a:ext cx="3005455" cy="3037840"/>
            <a:chOff x="1121663" y="2455164"/>
            <a:chExt cx="3005455" cy="3037840"/>
          </a:xfrm>
        </p:grpSpPr>
        <p:sp>
          <p:nvSpPr>
            <p:cNvPr id="9" name="object 9"/>
            <p:cNvSpPr/>
            <p:nvPr/>
          </p:nvSpPr>
          <p:spPr>
            <a:xfrm>
              <a:off x="1121663" y="2455164"/>
              <a:ext cx="3005455" cy="3037840"/>
            </a:xfrm>
            <a:custGeom>
              <a:avLst/>
              <a:gdLst/>
              <a:ahLst/>
              <a:cxnLst/>
              <a:rect l="l" t="t" r="r" b="b"/>
              <a:pathLst>
                <a:path w="3005454" h="3037840">
                  <a:moveTo>
                    <a:pt x="1502664" y="0"/>
                  </a:moveTo>
                  <a:lnTo>
                    <a:pt x="1502664" y="759333"/>
                  </a:lnTo>
                  <a:lnTo>
                    <a:pt x="0" y="759333"/>
                  </a:lnTo>
                  <a:lnTo>
                    <a:pt x="0" y="2277999"/>
                  </a:lnTo>
                  <a:lnTo>
                    <a:pt x="1502664" y="2277999"/>
                  </a:lnTo>
                  <a:lnTo>
                    <a:pt x="1502664" y="3037332"/>
                  </a:lnTo>
                  <a:lnTo>
                    <a:pt x="3005328" y="1518666"/>
                  </a:lnTo>
                  <a:lnTo>
                    <a:pt x="1502664" y="0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3341" y="3367278"/>
              <a:ext cx="2065020" cy="1214755"/>
            </a:xfrm>
            <a:custGeom>
              <a:avLst/>
              <a:gdLst/>
              <a:ahLst/>
              <a:cxnLst/>
              <a:rect l="l" t="t" r="r" b="b"/>
              <a:pathLst>
                <a:path w="2065020" h="1214754">
                  <a:moveTo>
                    <a:pt x="1862582" y="0"/>
                  </a:moveTo>
                  <a:lnTo>
                    <a:pt x="202438" y="0"/>
                  </a:lnTo>
                  <a:lnTo>
                    <a:pt x="156034" y="5348"/>
                  </a:lnTo>
                  <a:lnTo>
                    <a:pt x="113429" y="20583"/>
                  </a:lnTo>
                  <a:lnTo>
                    <a:pt x="75841" y="44487"/>
                  </a:lnTo>
                  <a:lnTo>
                    <a:pt x="44487" y="75841"/>
                  </a:lnTo>
                  <a:lnTo>
                    <a:pt x="20583" y="113429"/>
                  </a:lnTo>
                  <a:lnTo>
                    <a:pt x="5348" y="156034"/>
                  </a:lnTo>
                  <a:lnTo>
                    <a:pt x="0" y="202437"/>
                  </a:lnTo>
                  <a:lnTo>
                    <a:pt x="0" y="1012190"/>
                  </a:lnTo>
                  <a:lnTo>
                    <a:pt x="5348" y="1058593"/>
                  </a:lnTo>
                  <a:lnTo>
                    <a:pt x="20583" y="1101198"/>
                  </a:lnTo>
                  <a:lnTo>
                    <a:pt x="44487" y="1138786"/>
                  </a:lnTo>
                  <a:lnTo>
                    <a:pt x="75841" y="1170140"/>
                  </a:lnTo>
                  <a:lnTo>
                    <a:pt x="113429" y="1194044"/>
                  </a:lnTo>
                  <a:lnTo>
                    <a:pt x="156034" y="1209279"/>
                  </a:lnTo>
                  <a:lnTo>
                    <a:pt x="202438" y="1214628"/>
                  </a:lnTo>
                  <a:lnTo>
                    <a:pt x="1862582" y="1214628"/>
                  </a:lnTo>
                  <a:lnTo>
                    <a:pt x="1908985" y="1209279"/>
                  </a:lnTo>
                  <a:lnTo>
                    <a:pt x="1951590" y="1194044"/>
                  </a:lnTo>
                  <a:lnTo>
                    <a:pt x="1989178" y="1170140"/>
                  </a:lnTo>
                  <a:lnTo>
                    <a:pt x="2020532" y="1138786"/>
                  </a:lnTo>
                  <a:lnTo>
                    <a:pt x="2044436" y="1101198"/>
                  </a:lnTo>
                  <a:lnTo>
                    <a:pt x="2059671" y="1058593"/>
                  </a:lnTo>
                  <a:lnTo>
                    <a:pt x="2065020" y="1012190"/>
                  </a:lnTo>
                  <a:lnTo>
                    <a:pt x="2065020" y="202437"/>
                  </a:lnTo>
                  <a:lnTo>
                    <a:pt x="2059671" y="156034"/>
                  </a:lnTo>
                  <a:lnTo>
                    <a:pt x="2044436" y="113429"/>
                  </a:lnTo>
                  <a:lnTo>
                    <a:pt x="2020532" y="75841"/>
                  </a:lnTo>
                  <a:lnTo>
                    <a:pt x="1989178" y="44487"/>
                  </a:lnTo>
                  <a:lnTo>
                    <a:pt x="1951590" y="20583"/>
                  </a:lnTo>
                  <a:lnTo>
                    <a:pt x="1908985" y="5348"/>
                  </a:lnTo>
                  <a:lnTo>
                    <a:pt x="186258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3341" y="3367278"/>
              <a:ext cx="2065020" cy="1214755"/>
            </a:xfrm>
            <a:custGeom>
              <a:avLst/>
              <a:gdLst/>
              <a:ahLst/>
              <a:cxnLst/>
              <a:rect l="l" t="t" r="r" b="b"/>
              <a:pathLst>
                <a:path w="2065020" h="1214754">
                  <a:moveTo>
                    <a:pt x="0" y="202437"/>
                  </a:moveTo>
                  <a:lnTo>
                    <a:pt x="5348" y="156034"/>
                  </a:lnTo>
                  <a:lnTo>
                    <a:pt x="20583" y="113429"/>
                  </a:lnTo>
                  <a:lnTo>
                    <a:pt x="44487" y="75841"/>
                  </a:lnTo>
                  <a:lnTo>
                    <a:pt x="75841" y="44487"/>
                  </a:lnTo>
                  <a:lnTo>
                    <a:pt x="113429" y="20583"/>
                  </a:lnTo>
                  <a:lnTo>
                    <a:pt x="156034" y="5348"/>
                  </a:lnTo>
                  <a:lnTo>
                    <a:pt x="202438" y="0"/>
                  </a:lnTo>
                  <a:lnTo>
                    <a:pt x="1862582" y="0"/>
                  </a:lnTo>
                  <a:lnTo>
                    <a:pt x="1908985" y="5348"/>
                  </a:lnTo>
                  <a:lnTo>
                    <a:pt x="1951590" y="20583"/>
                  </a:lnTo>
                  <a:lnTo>
                    <a:pt x="1989178" y="44487"/>
                  </a:lnTo>
                  <a:lnTo>
                    <a:pt x="2020532" y="75841"/>
                  </a:lnTo>
                  <a:lnTo>
                    <a:pt x="2044436" y="113429"/>
                  </a:lnTo>
                  <a:lnTo>
                    <a:pt x="2059671" y="156034"/>
                  </a:lnTo>
                  <a:lnTo>
                    <a:pt x="2065020" y="202437"/>
                  </a:lnTo>
                  <a:lnTo>
                    <a:pt x="2065020" y="1012190"/>
                  </a:lnTo>
                  <a:lnTo>
                    <a:pt x="2059671" y="1058593"/>
                  </a:lnTo>
                  <a:lnTo>
                    <a:pt x="2044436" y="1101198"/>
                  </a:lnTo>
                  <a:lnTo>
                    <a:pt x="2020532" y="1138786"/>
                  </a:lnTo>
                  <a:lnTo>
                    <a:pt x="1989178" y="1170140"/>
                  </a:lnTo>
                  <a:lnTo>
                    <a:pt x="1951590" y="1194044"/>
                  </a:lnTo>
                  <a:lnTo>
                    <a:pt x="1908985" y="1209279"/>
                  </a:lnTo>
                  <a:lnTo>
                    <a:pt x="1862582" y="1214628"/>
                  </a:lnTo>
                  <a:lnTo>
                    <a:pt x="202438" y="1214628"/>
                  </a:lnTo>
                  <a:lnTo>
                    <a:pt x="156034" y="1209279"/>
                  </a:lnTo>
                  <a:lnTo>
                    <a:pt x="113429" y="1194044"/>
                  </a:lnTo>
                  <a:lnTo>
                    <a:pt x="75841" y="1170140"/>
                  </a:lnTo>
                  <a:lnTo>
                    <a:pt x="44487" y="1138786"/>
                  </a:lnTo>
                  <a:lnTo>
                    <a:pt x="20583" y="1101198"/>
                  </a:lnTo>
                  <a:lnTo>
                    <a:pt x="5348" y="1058593"/>
                  </a:lnTo>
                  <a:lnTo>
                    <a:pt x="0" y="1012190"/>
                  </a:lnTo>
                  <a:lnTo>
                    <a:pt x="0" y="20243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99005" y="3501390"/>
            <a:ext cx="1851025" cy="909319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indent="42545" algn="ctr">
              <a:lnSpc>
                <a:spcPct val="87500"/>
              </a:lnSpc>
              <a:spcBef>
                <a:spcPts val="335"/>
              </a:spcBef>
            </a:pPr>
            <a:r>
              <a:rPr sz="1600" b="1" spc="-5" dirty="0">
                <a:latin typeface="Arial"/>
                <a:cs typeface="Arial"/>
              </a:rPr>
              <a:t>Entrenamiento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fuerza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utilizando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propio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peso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corporal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5211" y="1600200"/>
            <a:ext cx="2307336" cy="28041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80644" y="1257300"/>
            <a:ext cx="3097530" cy="0"/>
          </a:xfrm>
          <a:custGeom>
            <a:avLst/>
            <a:gdLst/>
            <a:ahLst/>
            <a:cxnLst/>
            <a:rect l="l" t="t" r="r" b="b"/>
            <a:pathLst>
              <a:path w="3097529">
                <a:moveTo>
                  <a:pt x="0" y="0"/>
                </a:moveTo>
                <a:lnTo>
                  <a:pt x="3097276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84554" y="483819"/>
            <a:ext cx="67722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"/>
                <a:cs typeface="Calibri"/>
              </a:rPr>
              <a:t>ELEMENTOS</a:t>
            </a:r>
            <a:r>
              <a:rPr sz="4400" b="0" spc="-40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DE</a:t>
            </a:r>
            <a:r>
              <a:rPr sz="4400" b="0" spc="-4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SOBRECARGA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4592" y="1293875"/>
            <a:ext cx="8816340" cy="5402580"/>
            <a:chOff x="164592" y="1293875"/>
            <a:chExt cx="8816340" cy="54025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9640" y="2566415"/>
              <a:ext cx="7197852" cy="41300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0563" y="2758439"/>
              <a:ext cx="5636006" cy="37459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3576827"/>
              <a:ext cx="2807208" cy="20680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832" y="1549907"/>
              <a:ext cx="2776728" cy="20375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95288" y="3738371"/>
              <a:ext cx="2485643" cy="24856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0527" y="1293875"/>
              <a:ext cx="2455164" cy="2455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0467" y="928116"/>
            <a:ext cx="5355335" cy="3550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23488" y="1926335"/>
            <a:ext cx="2054352" cy="13670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05783" y="2346705"/>
            <a:ext cx="8921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>
                <a:solidFill>
                  <a:srgbClr val="000000"/>
                </a:solidFill>
              </a:rPr>
              <a:t>SERIES</a:t>
            </a:r>
            <a:endParaRPr sz="2500"/>
          </a:p>
        </p:txBody>
      </p:sp>
      <p:grpSp>
        <p:nvGrpSpPr>
          <p:cNvPr id="5" name="object 5"/>
          <p:cNvGrpSpPr/>
          <p:nvPr/>
        </p:nvGrpSpPr>
        <p:grpSpPr>
          <a:xfrm>
            <a:off x="4972811" y="2901695"/>
            <a:ext cx="2108200" cy="2948940"/>
            <a:chOff x="4972811" y="2901695"/>
            <a:chExt cx="2108200" cy="29489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1263" y="2901695"/>
              <a:ext cx="723900" cy="15910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2811" y="4483607"/>
              <a:ext cx="2107691" cy="136702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199126" y="4905502"/>
            <a:ext cx="16579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30" dirty="0">
                <a:latin typeface="Calibri"/>
                <a:cs typeface="Calibri"/>
              </a:rPr>
              <a:t>INTERVALOS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45207" y="4483608"/>
            <a:ext cx="3322320" cy="1591310"/>
            <a:chOff x="2045207" y="4483608"/>
            <a:chExt cx="3322320" cy="159131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2275" y="5783580"/>
              <a:ext cx="1635252" cy="2910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5207" y="4483608"/>
              <a:ext cx="2055875" cy="136702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361945" y="4905502"/>
            <a:ext cx="14217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20" dirty="0">
                <a:latin typeface="Calibri"/>
                <a:cs typeface="Calibri"/>
              </a:rPr>
              <a:t>CIRCUITOS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76727" y="2901695"/>
            <a:ext cx="783336" cy="159105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9067" y="1002791"/>
            <a:ext cx="4742687" cy="2804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19555" y="1874520"/>
            <a:ext cx="6806565" cy="3970020"/>
            <a:chOff x="1019555" y="1874520"/>
            <a:chExt cx="6806565" cy="3970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0575" y="1874520"/>
              <a:ext cx="6265164" cy="39700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03247" y="1894332"/>
              <a:ext cx="6179820" cy="3884929"/>
            </a:xfrm>
            <a:custGeom>
              <a:avLst/>
              <a:gdLst/>
              <a:ahLst/>
              <a:cxnLst/>
              <a:rect l="l" t="t" r="r" b="b"/>
              <a:pathLst>
                <a:path w="6179820" h="3884929">
                  <a:moveTo>
                    <a:pt x="4237482" y="0"/>
                  </a:moveTo>
                  <a:lnTo>
                    <a:pt x="4237482" y="971168"/>
                  </a:lnTo>
                  <a:lnTo>
                    <a:pt x="0" y="971168"/>
                  </a:lnTo>
                  <a:lnTo>
                    <a:pt x="0" y="2913506"/>
                  </a:lnTo>
                  <a:lnTo>
                    <a:pt x="4237482" y="2913506"/>
                  </a:lnTo>
                  <a:lnTo>
                    <a:pt x="4237482" y="3884676"/>
                  </a:lnTo>
                  <a:lnTo>
                    <a:pt x="6179820" y="1942337"/>
                  </a:lnTo>
                  <a:lnTo>
                    <a:pt x="4237482" y="0"/>
                  </a:lnTo>
                  <a:close/>
                </a:path>
              </a:pathLst>
            </a:custGeom>
            <a:solidFill>
              <a:srgbClr val="D7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555" y="3015996"/>
              <a:ext cx="2435351" cy="168706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558289" y="3070401"/>
            <a:ext cx="1357630" cy="139700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900" b="1" spc="-15" dirty="0">
                <a:latin typeface="Calibri"/>
                <a:cs typeface="Calibri"/>
              </a:rPr>
              <a:t>Pista</a:t>
            </a:r>
            <a:r>
              <a:rPr sz="1900" b="1" spc="-30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1: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  <a:spcBef>
                <a:spcPts val="625"/>
              </a:spcBef>
            </a:pPr>
            <a:r>
              <a:rPr sz="1900" spc="-10" dirty="0">
                <a:latin typeface="Calibri"/>
                <a:cs typeface="Calibri"/>
              </a:rPr>
              <a:t>Extremidades</a:t>
            </a:r>
            <a:endParaRPr sz="1900">
              <a:latin typeface="Calibri"/>
              <a:cs typeface="Calibri"/>
            </a:endParaRPr>
          </a:p>
          <a:p>
            <a:pPr marL="1270" algn="ctr">
              <a:lnSpc>
                <a:spcPts val="2185"/>
              </a:lnSpc>
            </a:pPr>
            <a:r>
              <a:rPr sz="1900" spc="-15" dirty="0">
                <a:latin typeface="Calibri"/>
                <a:cs typeface="Calibri"/>
              </a:rPr>
              <a:t>inferiores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1900" spc="-5" dirty="0">
                <a:latin typeface="Calibri"/>
                <a:cs typeface="Calibri"/>
              </a:rPr>
              <a:t>(3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-4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min)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6244" y="3015995"/>
            <a:ext cx="2435352" cy="168706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015232" y="3201111"/>
            <a:ext cx="1358900" cy="121412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-1905" algn="ctr">
              <a:lnSpc>
                <a:spcPts val="2090"/>
              </a:lnSpc>
              <a:spcBef>
                <a:spcPts val="325"/>
              </a:spcBef>
            </a:pPr>
            <a:r>
              <a:rPr sz="1900" b="1" spc="-15" dirty="0">
                <a:latin typeface="Calibri"/>
                <a:cs typeface="Calibri"/>
              </a:rPr>
              <a:t>Pista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2: 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</a:t>
            </a:r>
            <a:r>
              <a:rPr sz="1900" spc="-15" dirty="0">
                <a:latin typeface="Calibri"/>
                <a:cs typeface="Calibri"/>
              </a:rPr>
              <a:t>x</a:t>
            </a:r>
            <a:r>
              <a:rPr sz="1900" spc="-5" dirty="0">
                <a:latin typeface="Calibri"/>
                <a:cs typeface="Calibri"/>
              </a:rPr>
              <a:t>t</a:t>
            </a:r>
            <a:r>
              <a:rPr sz="1900" spc="-30" dirty="0">
                <a:latin typeface="Calibri"/>
                <a:cs typeface="Calibri"/>
              </a:rPr>
              <a:t>r</a:t>
            </a:r>
            <a:r>
              <a:rPr sz="1900" spc="-5" dirty="0">
                <a:latin typeface="Calibri"/>
                <a:cs typeface="Calibri"/>
              </a:rPr>
              <a:t>emidades  </a:t>
            </a:r>
            <a:r>
              <a:rPr sz="1900" spc="-10" dirty="0">
                <a:latin typeface="Calibri"/>
                <a:cs typeface="Calibri"/>
              </a:rPr>
              <a:t>superiores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1900" spc="-5" dirty="0">
                <a:latin typeface="Calibri"/>
                <a:cs typeface="Calibri"/>
              </a:rPr>
              <a:t>(3-4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min)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32932" y="3015995"/>
            <a:ext cx="2435352" cy="16870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691630" y="3202989"/>
            <a:ext cx="918210" cy="1132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3820" algn="just">
              <a:lnSpc>
                <a:spcPct val="127400"/>
              </a:lnSpc>
              <a:spcBef>
                <a:spcPts val="95"/>
              </a:spcBef>
            </a:pPr>
            <a:r>
              <a:rPr sz="1900" b="1" spc="-15" dirty="0">
                <a:latin typeface="Calibri"/>
                <a:cs typeface="Calibri"/>
              </a:rPr>
              <a:t>Pista </a:t>
            </a:r>
            <a:r>
              <a:rPr sz="1900" b="1" spc="-5" dirty="0">
                <a:latin typeface="Calibri"/>
                <a:cs typeface="Calibri"/>
              </a:rPr>
              <a:t>3: 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Centro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(3-4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min)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564" y="763523"/>
            <a:ext cx="4526280" cy="3550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1711" y="1679448"/>
            <a:ext cx="2212848" cy="20741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60850" y="2021738"/>
            <a:ext cx="1275715" cy="118618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19"/>
              </a:spcBef>
            </a:pPr>
            <a:r>
              <a:rPr sz="2200" b="1" spc="-5" dirty="0">
                <a:latin typeface="Calibri"/>
                <a:cs typeface="Calibri"/>
              </a:rPr>
              <a:t>1</a:t>
            </a:r>
            <a:r>
              <a:rPr sz="2200" b="1" spc="-5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  <a:p>
            <a:pPr marL="12700" marR="5080" algn="ctr">
              <a:lnSpc>
                <a:spcPts val="2410"/>
              </a:lnSpc>
              <a:spcBef>
                <a:spcPts val="994"/>
              </a:spcBef>
            </a:pPr>
            <a:r>
              <a:rPr sz="2200" b="1" spc="-5" dirty="0">
                <a:latin typeface="Calibri"/>
                <a:cs typeface="Calibri"/>
              </a:rPr>
              <a:t>(30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seg</a:t>
            </a:r>
            <a:r>
              <a:rPr sz="2200" b="1" spc="-2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-30 </a:t>
            </a:r>
            <a:r>
              <a:rPr sz="2200" b="1" spc="-484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seg)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16652" y="3561588"/>
            <a:ext cx="2159635" cy="2593975"/>
            <a:chOff x="5216652" y="3561588"/>
            <a:chExt cx="2159635" cy="25939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6652" y="3561588"/>
              <a:ext cx="769620" cy="6995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7320" y="4139184"/>
              <a:ext cx="2148839" cy="201625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847334" y="4453939"/>
            <a:ext cx="911225" cy="118554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sz="2200" b="1" spc="-5" dirty="0">
                <a:latin typeface="Calibri"/>
                <a:cs typeface="Calibri"/>
              </a:rPr>
              <a:t>2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</a:t>
            </a:r>
            <a:r>
              <a:rPr sz="2200" b="1" spc="-2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25"/>
              </a:lnSpc>
              <a:spcBef>
                <a:spcPts val="720"/>
              </a:spcBef>
            </a:pPr>
            <a:r>
              <a:rPr sz="2200" b="1" spc="-5" dirty="0">
                <a:latin typeface="Calibri"/>
                <a:cs typeface="Calibri"/>
              </a:rPr>
              <a:t>(1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min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25"/>
              </a:lnSpc>
            </a:pPr>
            <a:r>
              <a:rPr sz="2200" b="1" spc="-5" dirty="0">
                <a:latin typeface="Calibri"/>
                <a:cs typeface="Calibri"/>
              </a:rPr>
              <a:t>30seg)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35351" y="4119371"/>
            <a:ext cx="2712720" cy="2057400"/>
            <a:chOff x="2435351" y="4119371"/>
            <a:chExt cx="2712720" cy="205740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55819" y="4788407"/>
              <a:ext cx="492251" cy="7178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35351" y="4119371"/>
              <a:ext cx="2119883" cy="20574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969132" y="4453939"/>
            <a:ext cx="1052830" cy="118554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sz="2200" b="1" spc="-5" dirty="0">
                <a:latin typeface="Calibri"/>
                <a:cs typeface="Calibri"/>
              </a:rPr>
              <a:t>1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-2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25"/>
              </a:lnSpc>
              <a:spcBef>
                <a:spcPts val="720"/>
              </a:spcBef>
            </a:pPr>
            <a:r>
              <a:rPr sz="2200" b="1" spc="-5" dirty="0">
                <a:latin typeface="Calibri"/>
                <a:cs typeface="Calibri"/>
              </a:rPr>
              <a:t>(1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min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-2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25"/>
              </a:lnSpc>
            </a:pPr>
            <a:r>
              <a:rPr sz="2200" b="1" spc="-10" dirty="0">
                <a:latin typeface="Calibri"/>
                <a:cs typeface="Calibri"/>
              </a:rPr>
              <a:t>min)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02379" y="3581400"/>
            <a:ext cx="766572" cy="69189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19728" y="1667255"/>
            <a:ext cx="1257300" cy="542925"/>
            <a:chOff x="3919728" y="1667255"/>
            <a:chExt cx="1257300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728" y="1667255"/>
              <a:ext cx="1257300" cy="5425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6972" y="1697735"/>
              <a:ext cx="1161288" cy="4358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66972" y="1697735"/>
              <a:ext cx="1161415" cy="436245"/>
            </a:xfrm>
            <a:custGeom>
              <a:avLst/>
              <a:gdLst/>
              <a:ahLst/>
              <a:cxnLst/>
              <a:rect l="l" t="t" r="r" b="b"/>
              <a:pathLst>
                <a:path w="1161414" h="436244">
                  <a:moveTo>
                    <a:pt x="0" y="108965"/>
                  </a:moveTo>
                  <a:lnTo>
                    <a:pt x="13588" y="108965"/>
                  </a:lnTo>
                  <a:lnTo>
                    <a:pt x="13588" y="326898"/>
                  </a:lnTo>
                  <a:lnTo>
                    <a:pt x="0" y="326898"/>
                  </a:lnTo>
                  <a:lnTo>
                    <a:pt x="0" y="108965"/>
                  </a:lnTo>
                  <a:close/>
                </a:path>
                <a:path w="1161414" h="436244">
                  <a:moveTo>
                    <a:pt x="27177" y="108965"/>
                  </a:moveTo>
                  <a:lnTo>
                    <a:pt x="54482" y="108965"/>
                  </a:lnTo>
                  <a:lnTo>
                    <a:pt x="54482" y="326898"/>
                  </a:lnTo>
                  <a:lnTo>
                    <a:pt x="27177" y="326898"/>
                  </a:lnTo>
                  <a:lnTo>
                    <a:pt x="27177" y="108965"/>
                  </a:lnTo>
                  <a:close/>
                </a:path>
                <a:path w="1161414" h="436244">
                  <a:moveTo>
                    <a:pt x="68072" y="108965"/>
                  </a:moveTo>
                  <a:lnTo>
                    <a:pt x="943355" y="108965"/>
                  </a:lnTo>
                  <a:lnTo>
                    <a:pt x="943355" y="0"/>
                  </a:lnTo>
                  <a:lnTo>
                    <a:pt x="1161288" y="217931"/>
                  </a:lnTo>
                  <a:lnTo>
                    <a:pt x="943355" y="435863"/>
                  </a:lnTo>
                  <a:lnTo>
                    <a:pt x="943355" y="326898"/>
                  </a:lnTo>
                  <a:lnTo>
                    <a:pt x="68072" y="326898"/>
                  </a:lnTo>
                  <a:lnTo>
                    <a:pt x="68072" y="108965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149340" y="4831079"/>
            <a:ext cx="2667000" cy="1275715"/>
            <a:chOff x="6149340" y="4831079"/>
            <a:chExt cx="2667000" cy="12757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5060" y="4904231"/>
              <a:ext cx="2476499" cy="10485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49340" y="4831079"/>
              <a:ext cx="2667000" cy="12755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2304" y="4928615"/>
              <a:ext cx="2382011" cy="9540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242303" y="4928615"/>
            <a:ext cx="2382520" cy="9544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835660">
              <a:lnSpc>
                <a:spcPts val="3350"/>
              </a:lnSpc>
              <a:spcBef>
                <a:spcPts val="320"/>
              </a:spcBef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Yu Gothic"/>
                <a:cs typeface="Yu Gothic"/>
              </a:rPr>
              <a:t>°</a:t>
            </a:r>
            <a:r>
              <a:rPr sz="2800" b="1" spc="-5" dirty="0"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  <a:p>
            <a:pPr marL="163830">
              <a:lnSpc>
                <a:spcPts val="3350"/>
              </a:lnSpc>
            </a:pPr>
            <a:r>
              <a:rPr sz="2800" b="1" spc="-5" dirty="0">
                <a:latin typeface="Arial"/>
                <a:cs typeface="Arial"/>
              </a:rPr>
              <a:t>E.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Inferiores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8995" y="1731264"/>
            <a:ext cx="2566670" cy="1275715"/>
            <a:chOff x="348995" y="1731264"/>
            <a:chExt cx="2566670" cy="127571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6719" y="1804416"/>
              <a:ext cx="2409444" cy="10485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8995" y="1731264"/>
              <a:ext cx="2566416" cy="12755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3963" y="1828800"/>
              <a:ext cx="2314956" cy="9540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73963" y="1828800"/>
            <a:ext cx="2315210" cy="9544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52475">
              <a:lnSpc>
                <a:spcPts val="3350"/>
              </a:lnSpc>
              <a:spcBef>
                <a:spcPts val="305"/>
              </a:spcBef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Yu Gothic"/>
                <a:cs typeface="Yu Gothic"/>
              </a:rPr>
              <a:t>°</a:t>
            </a:r>
            <a:r>
              <a:rPr sz="2800" b="1" spc="-5" dirty="0"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  <a:p>
            <a:pPr marL="130810">
              <a:lnSpc>
                <a:spcPts val="3350"/>
              </a:lnSpc>
            </a:pPr>
            <a:r>
              <a:rPr sz="2800" b="1" spc="-5" dirty="0">
                <a:latin typeface="Arial"/>
                <a:cs typeface="Arial"/>
              </a:rPr>
              <a:t>E.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Inferiores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960364" y="1734311"/>
            <a:ext cx="2801620" cy="1275715"/>
            <a:chOff x="5960364" y="1734311"/>
            <a:chExt cx="2801620" cy="127571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3328" y="1807463"/>
              <a:ext cx="2618231" cy="10485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60364" y="1734311"/>
              <a:ext cx="2801112" cy="12755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00572" y="1831847"/>
              <a:ext cx="2523744" cy="95402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100571" y="1831848"/>
            <a:ext cx="2524125" cy="9544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ts val="3350"/>
              </a:lnSpc>
              <a:spcBef>
                <a:spcPts val="305"/>
              </a:spcBef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Yu Gothic"/>
                <a:cs typeface="Yu Gothic"/>
              </a:rPr>
              <a:t>°</a:t>
            </a:r>
            <a:r>
              <a:rPr sz="2800" b="1" spc="-5" dirty="0"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  <a:p>
            <a:pPr marL="116839">
              <a:lnSpc>
                <a:spcPts val="3350"/>
              </a:lnSpc>
            </a:pPr>
            <a:r>
              <a:rPr sz="2800" b="1" spc="-5" dirty="0">
                <a:latin typeface="Arial"/>
                <a:cs typeface="Arial"/>
              </a:rPr>
              <a:t>E.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Superiores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0500" y="4840223"/>
            <a:ext cx="2801620" cy="1275715"/>
            <a:chOff x="190500" y="4840223"/>
            <a:chExt cx="2801620" cy="1275715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6031" y="4913375"/>
              <a:ext cx="2668524" cy="10485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0500" y="4840223"/>
              <a:ext cx="2801112" cy="12755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3276" y="4937759"/>
              <a:ext cx="2574036" cy="95402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03275" y="4937759"/>
            <a:ext cx="2574290" cy="9544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ts val="3350"/>
              </a:lnSpc>
              <a:spcBef>
                <a:spcPts val="310"/>
              </a:spcBef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Yu Gothic"/>
                <a:cs typeface="Yu Gothic"/>
              </a:rPr>
              <a:t>°</a:t>
            </a:r>
            <a:r>
              <a:rPr sz="2800" b="1" spc="-5" dirty="0"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  <a:p>
            <a:pPr marL="142240">
              <a:lnSpc>
                <a:spcPts val="3350"/>
              </a:lnSpc>
            </a:pPr>
            <a:r>
              <a:rPr sz="2800" b="1" spc="-5" dirty="0">
                <a:latin typeface="Arial"/>
                <a:cs typeface="Arial"/>
              </a:rPr>
              <a:t>E.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Superiores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834384" y="5001767"/>
            <a:ext cx="1341120" cy="655320"/>
            <a:chOff x="3834384" y="5001767"/>
            <a:chExt cx="1341120" cy="655320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4384" y="5001767"/>
              <a:ext cx="1341119" cy="65531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81628" y="5026151"/>
              <a:ext cx="1246632" cy="5608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881628" y="5026151"/>
              <a:ext cx="1247140" cy="561340"/>
            </a:xfrm>
            <a:custGeom>
              <a:avLst/>
              <a:gdLst/>
              <a:ahLst/>
              <a:cxnLst/>
              <a:rect l="l" t="t" r="r" b="b"/>
              <a:pathLst>
                <a:path w="1247139" h="561339">
                  <a:moveTo>
                    <a:pt x="0" y="280416"/>
                  </a:moveTo>
                  <a:lnTo>
                    <a:pt x="280416" y="0"/>
                  </a:lnTo>
                  <a:lnTo>
                    <a:pt x="280416" y="140208"/>
                  </a:lnTo>
                  <a:lnTo>
                    <a:pt x="1246632" y="140208"/>
                  </a:lnTo>
                  <a:lnTo>
                    <a:pt x="1246632" y="420624"/>
                  </a:lnTo>
                  <a:lnTo>
                    <a:pt x="280416" y="420624"/>
                  </a:lnTo>
                  <a:lnTo>
                    <a:pt x="280416" y="560832"/>
                  </a:lnTo>
                  <a:lnTo>
                    <a:pt x="0" y="280416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429000" y="3247644"/>
            <a:ext cx="2409825" cy="1275715"/>
            <a:chOff x="3429000" y="3247644"/>
            <a:chExt cx="2409825" cy="1275715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29000" y="3320796"/>
              <a:ext cx="2409444" cy="10485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05427" y="3247644"/>
              <a:ext cx="1656588" cy="12755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76244" y="3345180"/>
              <a:ext cx="2314955" cy="95402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3476244" y="3345179"/>
            <a:ext cx="2315210" cy="9544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52475">
              <a:lnSpc>
                <a:spcPts val="3350"/>
              </a:lnSpc>
              <a:spcBef>
                <a:spcPts val="310"/>
              </a:spcBef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Yu Gothic"/>
                <a:cs typeface="Yu Gothic"/>
              </a:rPr>
              <a:t>°</a:t>
            </a:r>
            <a:r>
              <a:rPr sz="2800" b="1" spc="-5" dirty="0"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  <a:p>
            <a:pPr marL="584835">
              <a:lnSpc>
                <a:spcPts val="3350"/>
              </a:lnSpc>
            </a:pPr>
            <a:r>
              <a:rPr sz="2800" b="1" spc="-5" dirty="0">
                <a:latin typeface="Arial"/>
                <a:cs typeface="Arial"/>
              </a:rPr>
              <a:t>Centro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205471" y="3302508"/>
            <a:ext cx="640080" cy="1172210"/>
            <a:chOff x="7205471" y="3302508"/>
            <a:chExt cx="640080" cy="1172210"/>
          </a:xfrm>
        </p:grpSpPr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05471" y="3302508"/>
              <a:ext cx="640079" cy="11719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58811" y="3326892"/>
              <a:ext cx="533400" cy="107594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258811" y="3326892"/>
              <a:ext cx="533400" cy="1076325"/>
            </a:xfrm>
            <a:custGeom>
              <a:avLst/>
              <a:gdLst/>
              <a:ahLst/>
              <a:cxnLst/>
              <a:rect l="l" t="t" r="r" b="b"/>
              <a:pathLst>
                <a:path w="533400" h="1076325">
                  <a:moveTo>
                    <a:pt x="133350" y="0"/>
                  </a:moveTo>
                  <a:lnTo>
                    <a:pt x="133350" y="16637"/>
                  </a:lnTo>
                  <a:lnTo>
                    <a:pt x="400050" y="16637"/>
                  </a:lnTo>
                  <a:lnTo>
                    <a:pt x="400050" y="0"/>
                  </a:lnTo>
                  <a:lnTo>
                    <a:pt x="133350" y="0"/>
                  </a:lnTo>
                  <a:close/>
                </a:path>
                <a:path w="533400" h="1076325">
                  <a:moveTo>
                    <a:pt x="133350" y="33274"/>
                  </a:moveTo>
                  <a:lnTo>
                    <a:pt x="133350" y="66675"/>
                  </a:lnTo>
                  <a:lnTo>
                    <a:pt x="400050" y="66675"/>
                  </a:lnTo>
                  <a:lnTo>
                    <a:pt x="400050" y="33274"/>
                  </a:lnTo>
                  <a:lnTo>
                    <a:pt x="133350" y="33274"/>
                  </a:lnTo>
                  <a:close/>
                </a:path>
                <a:path w="533400" h="1076325">
                  <a:moveTo>
                    <a:pt x="133350" y="83312"/>
                  </a:moveTo>
                  <a:lnTo>
                    <a:pt x="133350" y="809244"/>
                  </a:lnTo>
                  <a:lnTo>
                    <a:pt x="0" y="809244"/>
                  </a:lnTo>
                  <a:lnTo>
                    <a:pt x="266700" y="1075944"/>
                  </a:lnTo>
                  <a:lnTo>
                    <a:pt x="533400" y="809244"/>
                  </a:lnTo>
                  <a:lnTo>
                    <a:pt x="400050" y="809244"/>
                  </a:lnTo>
                  <a:lnTo>
                    <a:pt x="400050" y="83312"/>
                  </a:lnTo>
                  <a:lnTo>
                    <a:pt x="133350" y="83312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380744" y="3416808"/>
            <a:ext cx="1152525" cy="820419"/>
            <a:chOff x="1380744" y="3416808"/>
            <a:chExt cx="1152525" cy="820419"/>
          </a:xfrm>
        </p:grpSpPr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80744" y="3416808"/>
              <a:ext cx="1152144" cy="8199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29639" y="3445383"/>
              <a:ext cx="1054862" cy="71983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429639" y="3445383"/>
              <a:ext cx="1055370" cy="720090"/>
            </a:xfrm>
            <a:custGeom>
              <a:avLst/>
              <a:gdLst/>
              <a:ahLst/>
              <a:cxnLst/>
              <a:rect l="l" t="t" r="r" b="b"/>
              <a:pathLst>
                <a:path w="1055370" h="720089">
                  <a:moveTo>
                    <a:pt x="117475" y="719835"/>
                  </a:moveTo>
                  <a:lnTo>
                    <a:pt x="134239" y="712469"/>
                  </a:lnTo>
                  <a:lnTo>
                    <a:pt x="16637" y="445896"/>
                  </a:lnTo>
                  <a:lnTo>
                    <a:pt x="0" y="453262"/>
                  </a:lnTo>
                  <a:lnTo>
                    <a:pt x="117475" y="719835"/>
                  </a:lnTo>
                  <a:close/>
                </a:path>
                <a:path w="1055370" h="720089">
                  <a:moveTo>
                    <a:pt x="150876" y="705103"/>
                  </a:moveTo>
                  <a:lnTo>
                    <a:pt x="184150" y="690498"/>
                  </a:lnTo>
                  <a:lnTo>
                    <a:pt x="66675" y="423925"/>
                  </a:lnTo>
                  <a:lnTo>
                    <a:pt x="33274" y="438530"/>
                  </a:lnTo>
                  <a:lnTo>
                    <a:pt x="150876" y="705103"/>
                  </a:lnTo>
                  <a:close/>
                </a:path>
                <a:path w="1055370" h="720089">
                  <a:moveTo>
                    <a:pt x="200787" y="683132"/>
                  </a:moveTo>
                  <a:lnTo>
                    <a:pt x="843153" y="399922"/>
                  </a:lnTo>
                  <a:lnTo>
                    <a:pt x="901954" y="533145"/>
                  </a:lnTo>
                  <a:lnTo>
                    <a:pt x="1054862" y="147319"/>
                  </a:lnTo>
                  <a:lnTo>
                    <a:pt x="666877" y="0"/>
                  </a:lnTo>
                  <a:lnTo>
                    <a:pt x="725678" y="133350"/>
                  </a:lnTo>
                  <a:lnTo>
                    <a:pt x="83312" y="416559"/>
                  </a:lnTo>
                  <a:lnTo>
                    <a:pt x="200787" y="68313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101339" y="824483"/>
            <a:ext cx="2542540" cy="725805"/>
            <a:chOff x="3101339" y="824483"/>
            <a:chExt cx="2542540" cy="725805"/>
          </a:xfrm>
        </p:grpSpPr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01339" y="865631"/>
              <a:ext cx="2542032" cy="5562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36035" y="824483"/>
              <a:ext cx="2069591" cy="7254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48583" y="890015"/>
              <a:ext cx="2447544" cy="461772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3148583" y="890016"/>
            <a:ext cx="2447925" cy="46228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13384">
              <a:lnSpc>
                <a:spcPct val="100000"/>
              </a:lnSpc>
              <a:spcBef>
                <a:spcPts val="305"/>
              </a:spcBef>
            </a:pPr>
            <a:r>
              <a:rPr sz="2400" b="1" dirty="0">
                <a:latin typeface="Arial"/>
                <a:cs typeface="Arial"/>
              </a:rPr>
              <a:t>T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592" y="428231"/>
            <a:ext cx="758202" cy="7582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3836" y="437387"/>
            <a:ext cx="3943350" cy="8968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20216" y="535305"/>
            <a:ext cx="34366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</a:t>
            </a:r>
            <a:r>
              <a:rPr sz="3200" spc="-40" dirty="0"/>
              <a:t>E</a:t>
            </a:r>
            <a:r>
              <a:rPr sz="3200" spc="-30" dirty="0"/>
              <a:t>C</a:t>
            </a:r>
            <a:r>
              <a:rPr sz="3200" spc="-5" dirty="0"/>
              <a:t>OME</a:t>
            </a:r>
            <a:r>
              <a:rPr sz="3200" spc="-10" dirty="0"/>
              <a:t>N</a:t>
            </a:r>
            <a:r>
              <a:rPr sz="3200" spc="-55" dirty="0"/>
              <a:t>D</a:t>
            </a:r>
            <a:r>
              <a:rPr sz="3200" spc="-35" dirty="0"/>
              <a:t>A</a:t>
            </a:r>
            <a:r>
              <a:rPr sz="3200" spc="-5" dirty="0"/>
              <a:t>CIO</a:t>
            </a:r>
            <a:r>
              <a:rPr sz="3200" spc="-15" dirty="0"/>
              <a:t>N</a:t>
            </a:r>
            <a:r>
              <a:rPr sz="3200" spc="-40" dirty="0"/>
              <a:t>E</a:t>
            </a:r>
            <a:r>
              <a:rPr sz="3200" dirty="0"/>
              <a:t>S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867155" y="1293863"/>
            <a:ext cx="7486650" cy="5001260"/>
            <a:chOff x="867155" y="1293863"/>
            <a:chExt cx="7486650" cy="50012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1463027"/>
              <a:ext cx="7486650" cy="3025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0055" y="1293863"/>
              <a:ext cx="5308854" cy="4244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1962886"/>
              <a:ext cx="7486650" cy="3010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0055" y="1792211"/>
              <a:ext cx="5308854" cy="4244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2461234"/>
              <a:ext cx="7486650" cy="3010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0055" y="2290559"/>
              <a:ext cx="5308854" cy="4259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2959595"/>
              <a:ext cx="7486650" cy="3025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55" y="2790431"/>
              <a:ext cx="5308854" cy="4244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3459454"/>
              <a:ext cx="7486650" cy="3010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0055" y="3288779"/>
              <a:ext cx="5308854" cy="4259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155" y="3957789"/>
              <a:ext cx="7486650" cy="3025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0055" y="3788651"/>
              <a:ext cx="5308854" cy="4244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4457674"/>
              <a:ext cx="7486650" cy="3010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0055" y="4286999"/>
              <a:ext cx="5308854" cy="4244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4994135"/>
              <a:ext cx="7486650" cy="3025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10055" y="4735055"/>
              <a:ext cx="5308854" cy="5783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5" y="5494020"/>
              <a:ext cx="7486650" cy="3010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10055" y="5323332"/>
              <a:ext cx="5308854" cy="4244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155" y="5992367"/>
              <a:ext cx="7486650" cy="30255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10055" y="5821679"/>
              <a:ext cx="5308854" cy="42597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454911" y="1354963"/>
            <a:ext cx="4519930" cy="4738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Identificar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población</a:t>
            </a:r>
            <a:endParaRPr sz="1200">
              <a:latin typeface="Calibri"/>
              <a:cs typeface="Calibri"/>
            </a:endParaRPr>
          </a:p>
          <a:p>
            <a:pPr marL="12700" marR="2339975">
              <a:lnSpc>
                <a:spcPct val="272900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es posible,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aptitud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medica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Utilizar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comandos adecuados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Utilizar ropa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calzado adecuado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Planificar las actividades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realizar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Hidratación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Aplicar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conocimientos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sistema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osteomuscular)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Calibri"/>
              <a:cs typeface="Calibri"/>
            </a:endParaRPr>
          </a:p>
          <a:p>
            <a:pPr marL="13970" marR="5080">
              <a:lnSpc>
                <a:spcPts val="1320"/>
              </a:lnSpc>
              <a:spcBef>
                <a:spcPts val="5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Movilidad articular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se debe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realizar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solo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movimientos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ángulos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permitidos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articulación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excederse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1019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Manejo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respiración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0" y="1511807"/>
            <a:ext cx="437515" cy="3472179"/>
            <a:chOff x="0" y="1511807"/>
            <a:chExt cx="437515" cy="3472179"/>
          </a:xfrm>
        </p:grpSpPr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1511807"/>
              <a:ext cx="280441" cy="34716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1773936"/>
              <a:ext cx="437400" cy="2945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716" y="1536192"/>
              <a:ext cx="224028" cy="338175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3716" y="1536191"/>
            <a:ext cx="224154" cy="3382010"/>
          </a:xfrm>
          <a:prstGeom prst="rect">
            <a:avLst/>
          </a:prstGeom>
          <a:ln w="9143">
            <a:solidFill>
              <a:srgbClr val="F6924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Ciencias del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Deporte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pc="-5" dirty="0"/>
              <a:t>Dirección</a:t>
            </a:r>
            <a:r>
              <a:rPr spc="-25" dirty="0"/>
              <a:t> </a:t>
            </a:r>
            <a:r>
              <a:rPr spc="-5" dirty="0"/>
              <a:t>de Posicionamiento</a:t>
            </a:r>
            <a:r>
              <a:rPr spc="-1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10" dirty="0"/>
              <a:t>Liderazgo</a:t>
            </a:r>
            <a:r>
              <a:rPr dirty="0"/>
              <a:t> </a:t>
            </a:r>
            <a:r>
              <a:rPr spc="-5" dirty="0"/>
              <a:t>Deportivo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FC87BF-10EA-40A7-80B0-022B114B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6" y="456692"/>
            <a:ext cx="7031786" cy="615553"/>
          </a:xfrm>
        </p:spPr>
        <p:txBody>
          <a:bodyPr/>
          <a:lstStyle/>
          <a:p>
            <a:pPr algn="ctr"/>
            <a:r>
              <a:rPr lang="es-MX" dirty="0"/>
              <a:t>ACTIVIDAD EN CLASE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E4E577-4422-4911-8013-43E819B1C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404" y="2016714"/>
            <a:ext cx="7343190" cy="29546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/>
              <a:t>ESCOGE UNO DE LOS TRES METODOS DE ENTRENAMIENTO Y REALIZA UNA SESION CORTA LA CUAL DEBERAS DIRIGIR A LOS DEMAS COMPAÑEROS TENIENDO EN CUENTA TODO EL TEMA VISTO. </a:t>
            </a:r>
          </a:p>
        </p:txBody>
      </p:sp>
    </p:spTree>
    <p:extLst>
      <p:ext uri="{BB962C8B-B14F-4D97-AF65-F5344CB8AC3E}">
        <p14:creationId xmlns:p14="http://schemas.microsoft.com/office/powerpoint/2010/main" val="7780458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9092" y="3858767"/>
            <a:ext cx="5526024" cy="24353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51557" y="4124655"/>
            <a:ext cx="4123054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b="1" spc="-25" dirty="0">
                <a:solidFill>
                  <a:srgbClr val="30859C"/>
                </a:solidFill>
                <a:latin typeface="Calibri"/>
                <a:cs typeface="Calibri"/>
              </a:rPr>
              <a:t>GRACIAS</a:t>
            </a:r>
            <a:endParaRPr sz="8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195" y="1178052"/>
            <a:ext cx="4335780" cy="269290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14960" indent="-287020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314960" algn="l"/>
                <a:tab pos="315595" algn="l"/>
              </a:tabLst>
            </a:pPr>
            <a:r>
              <a:rPr spc="-10" dirty="0"/>
              <a:t>CLARKS,</a:t>
            </a:r>
            <a:r>
              <a:rPr spc="5" dirty="0"/>
              <a:t> </a:t>
            </a:r>
            <a:r>
              <a:rPr spc="-5" dirty="0"/>
              <a:t>Ms. National</a:t>
            </a:r>
            <a:r>
              <a:rPr spc="10" dirty="0"/>
              <a:t> </a:t>
            </a:r>
            <a:r>
              <a:rPr spc="-10" dirty="0"/>
              <a:t>Academy</a:t>
            </a:r>
            <a:r>
              <a:rPr spc="5" dirty="0"/>
              <a:t> </a:t>
            </a:r>
            <a:r>
              <a:rPr spc="-5" dirty="0"/>
              <a:t>of</a:t>
            </a:r>
            <a:r>
              <a:rPr spc="5" dirty="0"/>
              <a:t> </a:t>
            </a:r>
            <a:r>
              <a:rPr spc="-5" dirty="0"/>
              <a:t>Sports</a:t>
            </a:r>
            <a:r>
              <a:rPr spc="5" dirty="0"/>
              <a:t> </a:t>
            </a:r>
            <a:r>
              <a:rPr spc="-5" dirty="0"/>
              <a:t>Medicine.</a:t>
            </a:r>
            <a:r>
              <a:rPr spc="30" dirty="0"/>
              <a:t> </a:t>
            </a:r>
            <a:r>
              <a:rPr spc="-5" dirty="0"/>
              <a:t>2002.</a:t>
            </a:r>
          </a:p>
          <a:p>
            <a:pPr marL="314960" marR="5080" indent="-287020">
              <a:lnSpc>
                <a:spcPct val="114999"/>
              </a:lnSpc>
              <a:spcBef>
                <a:spcPts val="5"/>
              </a:spcBef>
              <a:buFont typeface="Arial MT"/>
              <a:buChar char="•"/>
              <a:tabLst>
                <a:tab pos="314960" algn="l"/>
                <a:tab pos="315595" algn="l"/>
                <a:tab pos="1269365" algn="l"/>
                <a:tab pos="2019300" algn="l"/>
                <a:tab pos="2746375" algn="l"/>
                <a:tab pos="3413760" algn="l"/>
                <a:tab pos="4407535" algn="l"/>
                <a:tab pos="5694045" algn="l"/>
                <a:tab pos="6605270" algn="l"/>
                <a:tab pos="7169150" algn="l"/>
              </a:tabLst>
            </a:pPr>
            <a:r>
              <a:rPr spc="-5" dirty="0"/>
              <a:t>CL</a:t>
            </a:r>
            <a:r>
              <a:rPr spc="-75" dirty="0"/>
              <a:t>A</a:t>
            </a:r>
            <a:r>
              <a:rPr spc="-5" dirty="0"/>
              <a:t>VIJ</a:t>
            </a:r>
            <a:r>
              <a:rPr spc="-40" dirty="0"/>
              <a:t>O</a:t>
            </a:r>
            <a:r>
              <a:rPr dirty="0"/>
              <a:t>,	</a:t>
            </a:r>
            <a:r>
              <a:rPr spc="-45" dirty="0"/>
              <a:t>P</a:t>
            </a:r>
            <a:r>
              <a:rPr dirty="0"/>
              <a:t>e</a:t>
            </a:r>
            <a:r>
              <a:rPr spc="5" dirty="0"/>
              <a:t>d</a:t>
            </a:r>
            <a:r>
              <a:rPr spc="-30" dirty="0"/>
              <a:t>r</a:t>
            </a:r>
            <a:r>
              <a:rPr spc="-5" dirty="0"/>
              <a:t>o</a:t>
            </a:r>
            <a:r>
              <a:rPr dirty="0"/>
              <a:t>.	</a:t>
            </a:r>
            <a:r>
              <a:rPr spc="-45" dirty="0"/>
              <a:t>P</a:t>
            </a:r>
            <a:r>
              <a:rPr dirty="0"/>
              <a:t>e</a:t>
            </a:r>
            <a:r>
              <a:rPr spc="5" dirty="0"/>
              <a:t>s</a:t>
            </a:r>
            <a:r>
              <a:rPr dirty="0"/>
              <a:t>a</a:t>
            </a:r>
            <a:r>
              <a:rPr spc="5" dirty="0"/>
              <a:t>s</a:t>
            </a:r>
            <a:r>
              <a:rPr dirty="0"/>
              <a:t>:	</a:t>
            </a:r>
            <a:r>
              <a:rPr spc="-20" dirty="0"/>
              <a:t>c</a:t>
            </a:r>
            <a:r>
              <a:rPr spc="-5" dirty="0"/>
              <a:t>om</a:t>
            </a:r>
            <a:r>
              <a:rPr dirty="0"/>
              <a:t>o	e</a:t>
            </a:r>
            <a:r>
              <a:rPr spc="-5" dirty="0"/>
              <a:t>n</a:t>
            </a:r>
            <a:r>
              <a:rPr dirty="0"/>
              <a:t>t</a:t>
            </a:r>
            <a:r>
              <a:rPr spc="-35" dirty="0"/>
              <a:t>r</a:t>
            </a:r>
            <a:r>
              <a:rPr dirty="0"/>
              <a:t>e</a:t>
            </a:r>
            <a:r>
              <a:rPr spc="5" dirty="0"/>
              <a:t>n</a:t>
            </a:r>
            <a:r>
              <a:rPr dirty="0"/>
              <a:t>a</a:t>
            </a:r>
            <a:r>
              <a:rPr spc="-185" dirty="0"/>
              <a:t>r</a:t>
            </a:r>
            <a:r>
              <a:rPr dirty="0"/>
              <a:t>.	A</a:t>
            </a:r>
            <a:r>
              <a:rPr spc="-30" dirty="0"/>
              <a:t>r</a:t>
            </a:r>
            <a:r>
              <a:rPr dirty="0"/>
              <a:t>gume</a:t>
            </a:r>
            <a:r>
              <a:rPr spc="-10" dirty="0"/>
              <a:t>n</a:t>
            </a:r>
            <a:r>
              <a:rPr spc="-15" dirty="0"/>
              <a:t>t</a:t>
            </a:r>
            <a:r>
              <a:rPr spc="-5" dirty="0"/>
              <a:t>o</a:t>
            </a:r>
            <a:r>
              <a:rPr dirty="0"/>
              <a:t>s	</a:t>
            </a:r>
            <a:r>
              <a:rPr spc="-30" dirty="0"/>
              <a:t>t</a:t>
            </a:r>
            <a:r>
              <a:rPr dirty="0"/>
              <a:t>écni</a:t>
            </a:r>
            <a:r>
              <a:rPr spc="-20" dirty="0"/>
              <a:t>c</a:t>
            </a:r>
            <a:r>
              <a:rPr spc="10" dirty="0"/>
              <a:t>o</a:t>
            </a:r>
            <a:r>
              <a:rPr dirty="0"/>
              <a:t>s	</a:t>
            </a:r>
            <a:r>
              <a:rPr spc="-5" dirty="0"/>
              <a:t>pa</a:t>
            </a:r>
            <a:r>
              <a:rPr spc="-40" dirty="0"/>
              <a:t>r</a:t>
            </a:r>
            <a:r>
              <a:rPr dirty="0"/>
              <a:t>a	</a:t>
            </a:r>
            <a:r>
              <a:rPr spc="-10" dirty="0"/>
              <a:t>la  planificación</a:t>
            </a:r>
            <a:r>
              <a:rPr spc="4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spc="-5" dirty="0"/>
              <a:t>entrenamiento</a:t>
            </a:r>
            <a:r>
              <a:rPr spc="10" dirty="0"/>
              <a:t> </a:t>
            </a:r>
            <a:r>
              <a:rPr spc="-10" dirty="0"/>
              <a:t>con</a:t>
            </a:r>
            <a:r>
              <a:rPr spc="15" dirty="0"/>
              <a:t> </a:t>
            </a:r>
            <a:r>
              <a:rPr dirty="0"/>
              <a:t>pesas.</a:t>
            </a:r>
            <a:r>
              <a:rPr spc="-25" dirty="0"/>
              <a:t> </a:t>
            </a:r>
            <a:r>
              <a:rPr spc="-5" dirty="0"/>
              <a:t>2005.</a:t>
            </a:r>
          </a:p>
          <a:p>
            <a:pPr marL="314960" marR="5715" indent="-287020">
              <a:lnSpc>
                <a:spcPct val="114999"/>
              </a:lnSpc>
              <a:buFont typeface="Arial MT"/>
              <a:buChar char="•"/>
              <a:tabLst>
                <a:tab pos="314960" algn="l"/>
                <a:tab pos="315595" algn="l"/>
              </a:tabLst>
            </a:pPr>
            <a:r>
              <a:rPr spc="-5" dirty="0"/>
              <a:t>PEINADO</a:t>
            </a:r>
            <a:r>
              <a:rPr spc="25" dirty="0"/>
              <a:t> </a:t>
            </a:r>
            <a:r>
              <a:rPr spc="-20" dirty="0"/>
              <a:t>BENITO,</a:t>
            </a:r>
            <a:r>
              <a:rPr spc="20" dirty="0"/>
              <a:t> </a:t>
            </a:r>
            <a:r>
              <a:rPr spc="-15" dirty="0"/>
              <a:t>Pedro</a:t>
            </a:r>
            <a:r>
              <a:rPr spc="25" dirty="0"/>
              <a:t> </a:t>
            </a:r>
            <a:r>
              <a:rPr spc="-5" dirty="0"/>
              <a:t>J.</a:t>
            </a:r>
            <a:r>
              <a:rPr spc="25" dirty="0"/>
              <a:t> </a:t>
            </a:r>
            <a:r>
              <a:rPr spc="-5" dirty="0"/>
              <a:t>Conceptos</a:t>
            </a:r>
            <a:r>
              <a:rPr spc="30" dirty="0"/>
              <a:t> </a:t>
            </a:r>
            <a:r>
              <a:rPr spc="-5" dirty="0"/>
              <a:t>Básicos</a:t>
            </a:r>
            <a:r>
              <a:rPr spc="30" dirty="0"/>
              <a:t> </a:t>
            </a:r>
            <a:r>
              <a:rPr spc="-5" dirty="0"/>
              <a:t>del</a:t>
            </a:r>
            <a:r>
              <a:rPr spc="20" dirty="0"/>
              <a:t> </a:t>
            </a:r>
            <a:r>
              <a:rPr spc="-10" dirty="0"/>
              <a:t>Entrenamiento</a:t>
            </a:r>
            <a:r>
              <a:rPr spc="40" dirty="0"/>
              <a:t> </a:t>
            </a:r>
            <a:r>
              <a:rPr dirty="0"/>
              <a:t>de</a:t>
            </a:r>
            <a:r>
              <a:rPr spc="25" dirty="0"/>
              <a:t> </a:t>
            </a:r>
            <a:r>
              <a:rPr spc="-10" dirty="0"/>
              <a:t>Cargas. </a:t>
            </a:r>
            <a:r>
              <a:rPr spc="-390" dirty="0"/>
              <a:t> </a:t>
            </a:r>
            <a:r>
              <a:rPr spc="-5" dirty="0"/>
              <a:t>2006.</a:t>
            </a:r>
          </a:p>
          <a:p>
            <a:pPr marL="314960" indent="-28702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314960" algn="l"/>
                <a:tab pos="315595" algn="l"/>
              </a:tabLst>
            </a:pPr>
            <a:r>
              <a:rPr spc="-10" dirty="0"/>
              <a:t>FORTEZA,</a:t>
            </a:r>
            <a:r>
              <a:rPr spc="-5" dirty="0"/>
              <a:t> </a:t>
            </a:r>
            <a:r>
              <a:rPr dirty="0"/>
              <a:t>Armando.</a:t>
            </a:r>
            <a:r>
              <a:rPr spc="-5" dirty="0"/>
              <a:t> </a:t>
            </a:r>
            <a:r>
              <a:rPr spc="-10" dirty="0"/>
              <a:t>Entrenamiento</a:t>
            </a:r>
            <a:r>
              <a:rPr spc="-5" dirty="0"/>
              <a:t> </a:t>
            </a:r>
            <a:r>
              <a:rPr spc="-10" dirty="0"/>
              <a:t>Deportivo.</a:t>
            </a:r>
            <a:r>
              <a:rPr spc="15" dirty="0"/>
              <a:t> </a:t>
            </a:r>
            <a:r>
              <a:rPr spc="-5" dirty="0"/>
              <a:t>2008.</a:t>
            </a:r>
          </a:p>
          <a:p>
            <a:pPr marL="314960" indent="-28702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314960" algn="l"/>
                <a:tab pos="315595" algn="l"/>
              </a:tabLst>
            </a:pPr>
            <a:r>
              <a:rPr spc="-5" dirty="0"/>
              <a:t>GARCÍA</a:t>
            </a:r>
            <a:r>
              <a:rPr spc="-15" dirty="0"/>
              <a:t> </a:t>
            </a:r>
            <a:r>
              <a:rPr spc="-5" dirty="0"/>
              <a:t>MANSO.</a:t>
            </a:r>
            <a:r>
              <a:rPr spc="-15" dirty="0"/>
              <a:t> </a:t>
            </a:r>
            <a:r>
              <a:rPr dirty="0"/>
              <a:t>Bases</a:t>
            </a:r>
            <a:r>
              <a:rPr spc="-25" dirty="0"/>
              <a:t> </a:t>
            </a:r>
            <a:r>
              <a:rPr spc="-10" dirty="0"/>
              <a:t>teóricas</a:t>
            </a:r>
            <a:r>
              <a:rPr spc="10" dirty="0"/>
              <a:t> </a:t>
            </a:r>
            <a:r>
              <a:rPr dirty="0"/>
              <a:t>del </a:t>
            </a:r>
            <a:r>
              <a:rPr spc="-5" dirty="0"/>
              <a:t>entrenamiento deportivo. 1996.</a:t>
            </a:r>
          </a:p>
          <a:p>
            <a:pPr marL="314960" marR="6350" indent="-287020">
              <a:lnSpc>
                <a:spcPct val="114999"/>
              </a:lnSpc>
              <a:buFont typeface="Arial MT"/>
              <a:buChar char="•"/>
              <a:tabLst>
                <a:tab pos="314960" algn="l"/>
                <a:tab pos="315595" algn="l"/>
              </a:tabLst>
            </a:pPr>
            <a:r>
              <a:rPr spc="-10" dirty="0"/>
              <a:t>RUBIANO,</a:t>
            </a:r>
            <a:r>
              <a:rPr spc="105" dirty="0"/>
              <a:t> </a:t>
            </a:r>
            <a:r>
              <a:rPr spc="-40" dirty="0"/>
              <a:t>Oscar.</a:t>
            </a:r>
            <a:r>
              <a:rPr spc="140" dirty="0"/>
              <a:t> </a:t>
            </a:r>
            <a:r>
              <a:rPr spc="-10" dirty="0"/>
              <a:t>Prescripción</a:t>
            </a:r>
            <a:r>
              <a:rPr spc="130" dirty="0"/>
              <a:t> </a:t>
            </a:r>
            <a:r>
              <a:rPr dirty="0"/>
              <a:t>del</a:t>
            </a:r>
            <a:r>
              <a:rPr spc="100" dirty="0"/>
              <a:t> </a:t>
            </a:r>
            <a:r>
              <a:rPr spc="-10" dirty="0"/>
              <a:t>ejercicio</a:t>
            </a:r>
            <a:r>
              <a:rPr spc="125" dirty="0"/>
              <a:t> </a:t>
            </a:r>
            <a:r>
              <a:rPr dirty="0"/>
              <a:t>en</a:t>
            </a:r>
            <a:r>
              <a:rPr spc="125" dirty="0"/>
              <a:t> </a:t>
            </a:r>
            <a:r>
              <a:rPr spc="-10" dirty="0"/>
              <a:t>personas</a:t>
            </a:r>
            <a:r>
              <a:rPr spc="120" dirty="0"/>
              <a:t> </a:t>
            </a:r>
            <a:r>
              <a:rPr spc="-10" dirty="0"/>
              <a:t>aparentemente </a:t>
            </a:r>
            <a:r>
              <a:rPr spc="-395" dirty="0"/>
              <a:t> </a:t>
            </a:r>
            <a:r>
              <a:rPr spc="-5" dirty="0"/>
              <a:t>sanas.</a:t>
            </a:r>
            <a:r>
              <a:rPr spc="-30" dirty="0"/>
              <a:t> </a:t>
            </a:r>
            <a:r>
              <a:rPr spc="-5" dirty="0"/>
              <a:t>2013.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1601" y="644397"/>
            <a:ext cx="33235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BIBLIOGRAFÍA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1546</Words>
  <Application>Microsoft Office PowerPoint</Application>
  <PresentationFormat>Presentación en pantalla (4:3)</PresentationFormat>
  <Paragraphs>339</Paragraphs>
  <Slides>63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69" baseType="lpstr">
      <vt:lpstr>Yu Gothic</vt:lpstr>
      <vt:lpstr>Arial</vt:lpstr>
      <vt:lpstr>Arial MT</vt:lpstr>
      <vt:lpstr>Calibri</vt:lpstr>
      <vt:lpstr>Times New Roman</vt:lpstr>
      <vt:lpstr>Office Theme</vt:lpstr>
      <vt:lpstr>Presentación de PowerPoint</vt:lpstr>
      <vt:lpstr>ÁGORA DE ENTRENAMIENTO FUNCIONAL</vt:lpstr>
      <vt:lpstr>OBJETIVO</vt:lpstr>
      <vt:lpstr>CONCEPTO DE FUERZA</vt:lpstr>
      <vt:lpstr>BENEFICIOS</vt:lpstr>
      <vt:lpstr>FUERZA EN JÓVENES Y ADULTOS</vt:lpstr>
      <vt:lpstr>FUERZA EN PERSONAS MAYORES</vt:lpstr>
      <vt:lpstr>RECOMENDACIONES SEGÚN OMS</vt:lpstr>
      <vt:lpstr>RESISTENCIA A LA FUERZA</vt:lpstr>
      <vt:lpstr>OBJETIVO DE LA SESIÓN DE ENTRENAMIENTO FUNCIONAL</vt:lpstr>
      <vt:lpstr>ESTRUCTURA GENERAL</vt:lpstr>
      <vt:lpstr>EJERCICIOS PARA EL ENTRENAMIENTO FUNCIONAL</vt:lpstr>
      <vt:lpstr>RAE</vt:lpstr>
      <vt:lpstr>Presentación de PowerPoint</vt:lpstr>
      <vt:lpstr>Presentación de PowerPoint</vt:lpstr>
      <vt:lpstr>ARTICULACIONES</vt:lpstr>
      <vt:lpstr>SEMIMÓVILES  O  ANFIARTROSIS</vt:lpstr>
      <vt:lpstr>MÚSCULOS</vt:lpstr>
      <vt:lpstr>EJEMPLO</vt:lpstr>
      <vt:lpstr>PROTOCOLO DE ENSEÑANZA POR  EJERCICIO</vt:lpstr>
      <vt:lpstr>CLASIFICACIÓN DE EJERCICIOS PARA LA  SESIÓN</vt:lpstr>
      <vt:lpstr>Extensión de  codos</vt:lpstr>
      <vt:lpstr>EJERCICIOS LOCALIZADOS</vt:lpstr>
      <vt:lpstr>EJERCICIOS GLOBALES</vt:lpstr>
      <vt:lpstr>EJERCICIOS FUNCIONALES</vt:lpstr>
      <vt:lpstr>EJERCICIOS PARA EXTREMIDADES  INFERIORES</vt:lpstr>
      <vt:lpstr>SENTADILLA</vt:lpstr>
      <vt:lpstr>SENTADILLA ABDUCTORES</vt:lpstr>
      <vt:lpstr>TIJERAS</vt:lpstr>
      <vt:lpstr>EXTENSIÓN DE  CADERA</vt:lpstr>
      <vt:lpstr>ABDUCCIÓN DE CADERA</vt:lpstr>
      <vt:lpstr>PLANTIFLEXIÓN</vt:lpstr>
      <vt:lpstr>EJERCICIOS PARA EXTREMIDADES  SUPERIORES</vt:lpstr>
      <vt:lpstr>EMPUJE DE HOMBRO</vt:lpstr>
      <vt:lpstr>ABDUCCIÓN DE HOMBRO</vt:lpstr>
      <vt:lpstr>FLEXIÓN DE HOMBRO</vt:lpstr>
      <vt:lpstr>ROTACIÓN INTERNA Y EXTERNA DE  HOMBRO</vt:lpstr>
      <vt:lpstr>ROTACIÓN INTERNA Y EXTERNA DE HOMBRO</vt:lpstr>
      <vt:lpstr>ABD Y ADD DE HOMBRO</vt:lpstr>
      <vt:lpstr>FLEXIÓN DE CODO</vt:lpstr>
      <vt:lpstr>EXTENSIÓN DE CODO</vt:lpstr>
      <vt:lpstr>EXTENSIÓN DE HOMBRO</vt:lpstr>
      <vt:lpstr>EJERCICIOS PARA EL CENTRO</vt:lpstr>
      <vt:lpstr>FLEXIÓN DE COLUMNA</vt:lpstr>
      <vt:lpstr>ROTACIÓN DE COLUMNA</vt:lpstr>
      <vt:lpstr>ROTACIÓN DE COLUMNA</vt:lpstr>
      <vt:lpstr>EJERCICIOS FUNCIONALES</vt:lpstr>
      <vt:lpstr>ORDEN DE LOS EJERCICIOS</vt:lpstr>
      <vt:lpstr>MOVIMIENTO Y MÚSICA</vt:lpstr>
      <vt:lpstr>COMPONENTE COMUNICATIVO EN LA  MODALIDAD DE ESTIMULACIÓN MUSCULAR</vt:lpstr>
      <vt:lpstr>Son las señales que efectúa el monitor  con todo su cuerpo para indicar:</vt:lpstr>
      <vt:lpstr>Son los</vt:lpstr>
      <vt:lpstr>Presentación de PowerPoint</vt:lpstr>
      <vt:lpstr>Presentación de PowerPoint</vt:lpstr>
      <vt:lpstr>ELEMENTOS DE SOBRECARGA</vt:lpstr>
      <vt:lpstr>SERIES</vt:lpstr>
      <vt:lpstr>Presentación de PowerPoint</vt:lpstr>
      <vt:lpstr>Presentación de PowerPoint</vt:lpstr>
      <vt:lpstr>Presentación de PowerPoint</vt:lpstr>
      <vt:lpstr>RECOMENDACIONES</vt:lpstr>
      <vt:lpstr>ACTIVIDAD EN CLASE</vt:lpstr>
      <vt:lpstr>Presentación de PowerPoint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Castelblanco</dc:creator>
  <cp:lastModifiedBy>user</cp:lastModifiedBy>
  <cp:revision>11</cp:revision>
  <dcterms:created xsi:type="dcterms:W3CDTF">2021-05-11T04:07:13Z</dcterms:created>
  <dcterms:modified xsi:type="dcterms:W3CDTF">2021-05-11T05:29:39Z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2015-07-01T00:00:00Z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2021-05-11T00:00:00Z</vt:filetime>
  </property>
</Properties>
</file>