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2" autoAdjust="0"/>
    <p:restoredTop sz="94660"/>
  </p:normalViewPr>
  <p:slideViewPr>
    <p:cSldViewPr snapToGrid="0">
      <p:cViewPr varScale="1">
        <p:scale>
          <a:sx n="114" d="100"/>
          <a:sy n="114" d="100"/>
        </p:scale>
        <p:origin x="30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1591EFDB-9430-41FE-BC76-5AD62632E2F1}" type="datetimeFigureOut">
              <a:rPr lang="es-MX" smtClean="0"/>
              <a:t>29/06/2021</a:t>
            </a:fld>
            <a:endParaRPr lang="es-MX"/>
          </a:p>
        </p:txBody>
      </p:sp>
      <p:sp>
        <p:nvSpPr>
          <p:cNvPr id="5" name="Footer Placeholder 4"/>
          <p:cNvSpPr>
            <a:spLocks noGrp="1"/>
          </p:cNvSpPr>
          <p:nvPr>
            <p:ph type="ftr" sz="quarter" idx="11"/>
          </p:nvPr>
        </p:nvSpPr>
        <p:spPr>
          <a:xfrm>
            <a:off x="2692397" y="5037663"/>
            <a:ext cx="5214635" cy="279400"/>
          </a:xfrm>
        </p:spPr>
        <p:txBody>
          <a:bodyPr/>
          <a:lstStyle/>
          <a:p>
            <a:endParaRPr lang="es-MX"/>
          </a:p>
        </p:txBody>
      </p:sp>
      <p:sp>
        <p:nvSpPr>
          <p:cNvPr id="6" name="Slide Number Placeholder 5"/>
          <p:cNvSpPr>
            <a:spLocks noGrp="1"/>
          </p:cNvSpPr>
          <p:nvPr>
            <p:ph type="sldNum" sz="quarter" idx="12"/>
          </p:nvPr>
        </p:nvSpPr>
        <p:spPr>
          <a:xfrm>
            <a:off x="8956900" y="5037663"/>
            <a:ext cx="551167" cy="279400"/>
          </a:xfrm>
        </p:spPr>
        <p:txBody>
          <a:bodyPr/>
          <a:lstStyle/>
          <a:p>
            <a:fld id="{45C2126E-D441-4793-971B-D7267571EDF3}" type="slidenum">
              <a:rPr lang="es-MX" smtClean="0"/>
              <a:t>‹Nº›</a:t>
            </a:fld>
            <a:endParaRPr lang="es-MX"/>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6444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591EFDB-9430-41FE-BC76-5AD62632E2F1}" type="datetimeFigureOut">
              <a:rPr lang="es-MX" smtClean="0"/>
              <a:t>29/06/2021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5C2126E-D441-4793-971B-D7267571EDF3}" type="slidenum">
              <a:rPr lang="es-MX" smtClean="0"/>
              <a:t>‹Nº›</a:t>
            </a:fld>
            <a:endParaRPr lang="es-MX"/>
          </a:p>
        </p:txBody>
      </p:sp>
    </p:spTree>
    <p:extLst>
      <p:ext uri="{BB962C8B-B14F-4D97-AF65-F5344CB8AC3E}">
        <p14:creationId xmlns:p14="http://schemas.microsoft.com/office/powerpoint/2010/main" val="950073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591EFDB-9430-41FE-BC76-5AD62632E2F1}" type="datetimeFigureOut">
              <a:rPr lang="es-MX" smtClean="0"/>
              <a:t>29/06/2021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5C2126E-D441-4793-971B-D7267571EDF3}" type="slidenum">
              <a:rPr lang="es-MX" smtClean="0"/>
              <a:t>‹Nº›</a:t>
            </a:fld>
            <a:endParaRPr lang="es-MX"/>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1321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1591EFDB-9430-41FE-BC76-5AD62632E2F1}" type="datetimeFigureOut">
              <a:rPr lang="es-MX" smtClean="0"/>
              <a:t>29/06/2021</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5C2126E-D441-4793-971B-D7267571EDF3}" type="slidenum">
              <a:rPr lang="es-MX" smtClean="0"/>
              <a:t>‹Nº›</a:t>
            </a:fld>
            <a:endParaRPr lang="es-MX"/>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9033401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1591EFDB-9430-41FE-BC76-5AD62632E2F1}" type="datetimeFigureOut">
              <a:rPr lang="es-MX" smtClean="0"/>
              <a:t>29/06/2021</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45C2126E-D441-4793-971B-D7267571EDF3}" type="slidenum">
              <a:rPr lang="es-MX" smtClean="0"/>
              <a:t>‹Nº›</a:t>
            </a:fld>
            <a:endParaRPr lang="es-MX"/>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672654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591EFDB-9430-41FE-BC76-5AD62632E2F1}" type="datetimeFigureOut">
              <a:rPr lang="es-MX" smtClean="0"/>
              <a:t>29/06/2021</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45C2126E-D441-4793-971B-D7267571EDF3}" type="slidenum">
              <a:rPr lang="es-MX" smtClean="0"/>
              <a:t>‹Nº›</a:t>
            </a:fld>
            <a:endParaRPr lang="es-MX"/>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6621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91EFDB-9430-41FE-BC76-5AD62632E2F1}" type="datetimeFigureOut">
              <a:rPr lang="es-MX" smtClean="0"/>
              <a:t>29/06/2021</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45C2126E-D441-4793-971B-D7267571EDF3}" type="slidenum">
              <a:rPr lang="es-MX" smtClean="0"/>
              <a:t>‹Nº›</a:t>
            </a:fld>
            <a:endParaRPr lang="es-MX"/>
          </a:p>
        </p:txBody>
      </p:sp>
    </p:spTree>
    <p:extLst>
      <p:ext uri="{BB962C8B-B14F-4D97-AF65-F5344CB8AC3E}">
        <p14:creationId xmlns:p14="http://schemas.microsoft.com/office/powerpoint/2010/main" val="532274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1591EFDB-9430-41FE-BC76-5AD62632E2F1}" type="datetimeFigureOut">
              <a:rPr lang="es-MX" smtClean="0"/>
              <a:t>29/06/2021</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5C2126E-D441-4793-971B-D7267571EDF3}" type="slidenum">
              <a:rPr lang="es-MX" smtClean="0"/>
              <a:t>‹Nº›</a:t>
            </a:fld>
            <a:endParaRPr lang="es-MX"/>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197627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s-ES"/>
              <a:t>Haga clic para modificar el estilo de título del patrón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1591EFDB-9430-41FE-BC76-5AD62632E2F1}" type="datetimeFigureOut">
              <a:rPr lang="es-MX" smtClean="0"/>
              <a:t>29/06/2021</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5C2126E-D441-4793-971B-D7267571EDF3}" type="slidenum">
              <a:rPr lang="es-MX" smtClean="0"/>
              <a:t>‹Nº›</a:t>
            </a:fld>
            <a:endParaRPr lang="es-MX"/>
          </a:p>
        </p:txBody>
      </p:sp>
    </p:spTree>
    <p:extLst>
      <p:ext uri="{BB962C8B-B14F-4D97-AF65-F5344CB8AC3E}">
        <p14:creationId xmlns:p14="http://schemas.microsoft.com/office/powerpoint/2010/main" val="2786373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1591EFDB-9430-41FE-BC76-5AD62632E2F1}" type="datetimeFigureOut">
              <a:rPr lang="es-MX" smtClean="0"/>
              <a:t>29/06/2021</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5C2126E-D441-4793-971B-D7267571EDF3}" type="slidenum">
              <a:rPr lang="es-MX" smtClean="0"/>
              <a:t>‹Nº›</a:t>
            </a:fld>
            <a:endParaRPr lang="es-MX"/>
          </a:p>
        </p:txBody>
      </p:sp>
    </p:spTree>
    <p:extLst>
      <p:ext uri="{BB962C8B-B14F-4D97-AF65-F5344CB8AC3E}">
        <p14:creationId xmlns:p14="http://schemas.microsoft.com/office/powerpoint/2010/main" val="78199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591EFDB-9430-41FE-BC76-5AD62632E2F1}" type="datetimeFigureOut">
              <a:rPr lang="es-MX" smtClean="0"/>
              <a:t>29/06/2021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5C2126E-D441-4793-971B-D7267571EDF3}" type="slidenum">
              <a:rPr lang="es-MX" smtClean="0"/>
              <a:t>‹Nº›</a:t>
            </a:fld>
            <a:endParaRPr lang="es-MX"/>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696941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591EFDB-9430-41FE-BC76-5AD62632E2F1}" type="datetimeFigureOut">
              <a:rPr lang="es-MX" smtClean="0"/>
              <a:t>29/06/2021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5C2126E-D441-4793-971B-D7267571EDF3}" type="slidenum">
              <a:rPr lang="es-MX" smtClean="0"/>
              <a:t>‹Nº›</a:t>
            </a:fld>
            <a:endParaRPr lang="es-MX"/>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816970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591EFDB-9430-41FE-BC76-5AD62632E2F1}" type="datetimeFigureOut">
              <a:rPr lang="es-MX" smtClean="0"/>
              <a:t>29/06/2021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5C2126E-D441-4793-971B-D7267571EDF3}" type="slidenum">
              <a:rPr lang="es-MX" smtClean="0"/>
              <a:t>‹Nº›</a:t>
            </a:fld>
            <a:endParaRPr lang="es-MX"/>
          </a:p>
        </p:txBody>
      </p:sp>
    </p:spTree>
    <p:extLst>
      <p:ext uri="{BB962C8B-B14F-4D97-AF65-F5344CB8AC3E}">
        <p14:creationId xmlns:p14="http://schemas.microsoft.com/office/powerpoint/2010/main" val="22959938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591EFDB-9430-41FE-BC76-5AD62632E2F1}" type="datetimeFigureOut">
              <a:rPr lang="es-MX" smtClean="0"/>
              <a:t>29/06/2021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5C2126E-D441-4793-971B-D7267571EDF3}" type="slidenum">
              <a:rPr lang="es-MX" smtClean="0"/>
              <a:t>‹Nº›</a:t>
            </a:fld>
            <a:endParaRPr lang="es-MX"/>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10672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591EFDB-9430-41FE-BC76-5AD62632E2F1}" type="datetimeFigureOut">
              <a:rPr lang="es-MX" smtClean="0"/>
              <a:t>29/06/2021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5C2126E-D441-4793-971B-D7267571EDF3}" type="slidenum">
              <a:rPr lang="es-MX" smtClean="0"/>
              <a:t>‹Nº›</a:t>
            </a:fld>
            <a:endParaRPr lang="es-MX"/>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84628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591EFDB-9430-41FE-BC76-5AD62632E2F1}" type="datetimeFigureOut">
              <a:rPr lang="es-MX" smtClean="0"/>
              <a:t>29/06/2021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5C2126E-D441-4793-971B-D7267571EDF3}" type="slidenum">
              <a:rPr lang="es-MX" smtClean="0"/>
              <a:t>‹Nº›</a:t>
            </a:fld>
            <a:endParaRPr lang="es-MX"/>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260221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591EFDB-9430-41FE-BC76-5AD62632E2F1}" type="datetimeFigureOut">
              <a:rPr lang="es-MX" smtClean="0"/>
              <a:t>29/06/2021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5C2126E-D441-4793-971B-D7267571EDF3}" type="slidenum">
              <a:rPr lang="es-MX" smtClean="0"/>
              <a:t>‹Nº›</a:t>
            </a:fld>
            <a:endParaRPr lang="es-MX"/>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27245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591EFDB-9430-41FE-BC76-5AD62632E2F1}" type="datetimeFigureOut">
              <a:rPr lang="es-MX" smtClean="0"/>
              <a:t>29/06/2021</a:t>
            </a:fld>
            <a:endParaRPr lang="es-MX"/>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s-MX"/>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5C2126E-D441-4793-971B-D7267571EDF3}" type="slidenum">
              <a:rPr lang="es-MX" smtClean="0"/>
              <a:t>‹Nº›</a:t>
            </a:fld>
            <a:endParaRPr lang="es-MX"/>
          </a:p>
        </p:txBody>
      </p:sp>
    </p:spTree>
    <p:extLst>
      <p:ext uri="{BB962C8B-B14F-4D97-AF65-F5344CB8AC3E}">
        <p14:creationId xmlns:p14="http://schemas.microsoft.com/office/powerpoint/2010/main" val="388550256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tonimatasbarcelo.com/wp-content/uploads/2016/03/12-Ejercicios-y-carga.jpg" TargetMode="Externa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tonimatasbarcelo.com/wp-content/uploads/2016/03/13-Efecto-Carga.jpg"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tonimatasbarcelo.com/wp-content/uploads/2016/03/16-Carga-Potencial-Entrenante.jpg"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tonimatasbarcelo.com/wp-content/uploads/2016/03/17-Gr%C3%A1fico-Carga-Potencial-Entrenante.jpg"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tonimatasbarcelo.com/wp-content/uploads/2016/03/18-Organizaci%C3%B3n-sucesiva-carga.jpg" TargetMode="Externa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tonimatasbarcelo.com/wp-content/uploads/2016/03/19-Organizaci%C3%B3n-paralela-carga.jpg" TargetMode="Externa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tonimatasbarcelo.com/wp-content/uploads/2016/03/20-Duraci%C3%B3n-de-la-carga.jpg"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tonimatasbarcelo.com/wp-content/uploads/2016/03/44-Frecuencia-Cardiaca.jpg" TargetMode="Externa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tonimatasbarcelo.com/wp-content/uploads/2016/03/45-Escala-Nikiforov-FC-Intensidad.jpg"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tonimatasbarcelo.com/wp-content/uploads/2016/03/46-Tabla-Edad-Intensidad-Tschiene.jpg"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tonimatasbarcelo.com/wp-content/uploads/2016/03/47-Tabla-Intensidad-Deportes.jpg"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tonimatasbarcelo.com/wp-content/uploads/2016/03/56-Duraci%C3%B3n-del-descanso.jpg"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tonimatasbarcelo.com/wp-content/uploads/2016/03/57-Fase-R%C3%A1pida-Descanso.jpg"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tonimatasbarcelo.com/wp-content/uploads/2016/03/58-Fase-Lenta-Descanso.jpg"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tonimatasbarcelo.com/wp-content/uploads/2016/03/59-Fase-Supercompensaci%C3%B3n-Descanso.jpg"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s://tonimatasbarcelo.com/wp-content/uploads/2016/03/60-Recuperaci%C3%B3n-y-Descanso-Carga.jpg"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tonimatasbarcelo.com/wp-content/uploads/2016/03/61-Relaci%C3%B3n-Recuperaci%C3%B3n-entrenados-y-no-entrenados.jpg" TargetMode="Externa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s://tonimatasbarcelo.com/wp-content/uploads/2016/03/68-Variaciones-Din%C3%A1mica-Carga-Entrenamiento.jpg"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6D66C95-F308-4D67-A884-59F3D96DA260}"/>
              </a:ext>
            </a:extLst>
          </p:cNvPr>
          <p:cNvSpPr>
            <a:spLocks noGrp="1"/>
          </p:cNvSpPr>
          <p:nvPr>
            <p:ph type="title"/>
          </p:nvPr>
        </p:nvSpPr>
        <p:spPr/>
        <p:txBody>
          <a:bodyPr>
            <a:normAutofit fontScale="90000"/>
          </a:bodyPr>
          <a:lstStyle/>
          <a:p>
            <a:pPr algn="ctr"/>
            <a:r>
              <a:rPr lang="es-MX" b="1" dirty="0">
                <a:solidFill>
                  <a:srgbClr val="7030A0"/>
                </a:solidFill>
                <a:latin typeface="Algerian" panose="04020705040A02060702" pitchFamily="82" charset="0"/>
              </a:rPr>
              <a:t>CARGAS DE ENTRENAMIENTO TLC ENTRENADOR AF II SEMESTRE DIURNA</a:t>
            </a:r>
          </a:p>
        </p:txBody>
      </p:sp>
      <p:pic>
        <p:nvPicPr>
          <p:cNvPr id="3" name="Imagen 2">
            <a:extLst>
              <a:ext uri="{FF2B5EF4-FFF2-40B4-BE49-F238E27FC236}">
                <a16:creationId xmlns:a16="http://schemas.microsoft.com/office/drawing/2014/main" id="{8D5E9FC3-3E89-4785-A6FD-1CADE71D40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3869" y="2598057"/>
            <a:ext cx="8649324" cy="3497943"/>
          </a:xfrm>
          <a:prstGeom prst="rect">
            <a:avLst/>
          </a:prstGeom>
        </p:spPr>
      </p:pic>
    </p:spTree>
    <p:extLst>
      <p:ext uri="{BB962C8B-B14F-4D97-AF65-F5344CB8AC3E}">
        <p14:creationId xmlns:p14="http://schemas.microsoft.com/office/powerpoint/2010/main" val="2940545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A40FC0-7C55-4292-9D55-19F4E0251917}"/>
              </a:ext>
            </a:extLst>
          </p:cNvPr>
          <p:cNvSpPr>
            <a:spLocks noGrp="1"/>
          </p:cNvSpPr>
          <p:nvPr>
            <p:ph type="title"/>
          </p:nvPr>
        </p:nvSpPr>
        <p:spPr/>
        <p:txBody>
          <a:bodyPr/>
          <a:lstStyle/>
          <a:p>
            <a:pPr algn="ctr"/>
            <a:r>
              <a:rPr lang="es-MX" b="1" dirty="0">
                <a:solidFill>
                  <a:srgbClr val="7030A0"/>
                </a:solidFill>
                <a:latin typeface="Bodoni MT Black" panose="02070A03080606020203" pitchFamily="18" charset="0"/>
              </a:rPr>
              <a:t>DEFINICIÓN</a:t>
            </a:r>
          </a:p>
        </p:txBody>
      </p:sp>
      <p:sp>
        <p:nvSpPr>
          <p:cNvPr id="3" name="Marcador de contenido 2">
            <a:extLst>
              <a:ext uri="{FF2B5EF4-FFF2-40B4-BE49-F238E27FC236}">
                <a16:creationId xmlns:a16="http://schemas.microsoft.com/office/drawing/2014/main" id="{3DC70137-26D9-4880-9041-CD8D33C72631}"/>
              </a:ext>
            </a:extLst>
          </p:cNvPr>
          <p:cNvSpPr>
            <a:spLocks noGrp="1"/>
          </p:cNvSpPr>
          <p:nvPr>
            <p:ph idx="1"/>
          </p:nvPr>
        </p:nvSpPr>
        <p:spPr/>
        <p:txBody>
          <a:bodyPr>
            <a:normAutofit/>
          </a:bodyPr>
          <a:lstStyle/>
          <a:p>
            <a:pPr marL="0" indent="0" algn="just" fontAlgn="base">
              <a:lnSpc>
                <a:spcPct val="107000"/>
              </a:lnSpc>
              <a:spcAft>
                <a:spcPts val="800"/>
              </a:spcAft>
              <a:buNone/>
            </a:pPr>
            <a:r>
              <a:rPr lang="es-MX" sz="2400" dirty="0">
                <a:solidFill>
                  <a:srgbClr val="5B5B5B"/>
                </a:solidFill>
                <a:latin typeface="Arial" panose="020B0604020202020204" pitchFamily="34" charset="0"/>
                <a:ea typeface="Times New Roman" panose="02020603050405020304" pitchFamily="18" charset="0"/>
                <a:cs typeface="Times New Roman" panose="02020603050405020304" pitchFamily="18" charset="0"/>
              </a:rPr>
              <a:t>C</a:t>
            </a:r>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ualquier esfuerzo o trabajo pequeño, mediano o grande, duradero o no, pero con el fin de mejorar o entrenar sus capacidades.	</a:t>
            </a:r>
          </a:p>
          <a:p>
            <a:pPr marL="0" indent="0" algn="just" fontAlgn="base">
              <a:lnSpc>
                <a:spcPct val="107000"/>
              </a:lnSpc>
              <a:spcAft>
                <a:spcPts val="800"/>
              </a:spcAft>
              <a:buNone/>
            </a:pPr>
            <a:endParaRPr lang="es-MX" sz="2400" dirty="0">
              <a:solidFill>
                <a:srgbClr val="5B5B5B"/>
              </a:solidFill>
              <a:latin typeface="Arial" panose="020B0604020202020204" pitchFamily="34" charset="0"/>
              <a:ea typeface="Times New Roman" panose="02020603050405020304" pitchFamily="18" charset="0"/>
              <a:cs typeface="Times New Roman" panose="02020603050405020304" pitchFamily="18" charset="0"/>
            </a:endParaRPr>
          </a:p>
          <a:p>
            <a:pPr marL="0" indent="0" algn="just" fontAlgn="base">
              <a:lnSpc>
                <a:spcPct val="107000"/>
              </a:lnSpc>
              <a:spcAft>
                <a:spcPts val="800"/>
              </a:spcAft>
              <a:buNone/>
            </a:pPr>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De una forma más conceptual y concreta se puede definir la </a:t>
            </a:r>
            <a:r>
              <a:rPr lang="es-MX" sz="2400" b="1" dirty="0">
                <a:solidFill>
                  <a:srgbClr val="5B5B5B"/>
                </a:solidFill>
                <a:effectLst/>
                <a:latin typeface="inherit"/>
                <a:ea typeface="Times New Roman" panose="02020603050405020304" pitchFamily="18" charset="0"/>
                <a:cs typeface="Arial" panose="020B0604020202020204" pitchFamily="34" charset="0"/>
              </a:rPr>
              <a:t>carga de entrenamiento</a:t>
            </a:r>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como </a:t>
            </a:r>
            <a:r>
              <a:rPr lang="es-MX" sz="24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a:t>
            </a:r>
            <a:r>
              <a:rPr lang="es-MX" sz="2400" i="1" dirty="0">
                <a:solidFill>
                  <a:srgbClr val="FF0000"/>
                </a:solidFill>
                <a:effectLst/>
                <a:latin typeface="inherit"/>
                <a:ea typeface="Times New Roman" panose="02020603050405020304" pitchFamily="18" charset="0"/>
                <a:cs typeface="Arial" panose="020B0604020202020204" pitchFamily="34" charset="0"/>
              </a:rPr>
              <a:t>medida fisiológica del organismo provocada por el </a:t>
            </a:r>
            <a:r>
              <a:rPr lang="es-MX" sz="2400" b="1" i="1" dirty="0">
                <a:solidFill>
                  <a:srgbClr val="FF0000"/>
                </a:solidFill>
                <a:effectLst/>
                <a:latin typeface="inherit"/>
                <a:ea typeface="Times New Roman" panose="02020603050405020304" pitchFamily="18" charset="0"/>
                <a:cs typeface="Arial" panose="020B0604020202020204" pitchFamily="34" charset="0"/>
              </a:rPr>
              <a:t>esfuerzo</a:t>
            </a:r>
            <a:r>
              <a:rPr lang="es-MX" sz="2400" i="1" dirty="0">
                <a:solidFill>
                  <a:srgbClr val="FF0000"/>
                </a:solidFill>
                <a:effectLst/>
                <a:latin typeface="inherit"/>
                <a:ea typeface="Times New Roman" panose="02020603050405020304" pitchFamily="18" charset="0"/>
                <a:cs typeface="Arial" panose="020B0604020202020204" pitchFamily="34" charset="0"/>
              </a:rPr>
              <a:t> físico y expresada en forma de reacciones funcionales concretas de cierta duración y profundidad</a:t>
            </a:r>
            <a:r>
              <a:rPr lang="es-MX" sz="24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s-MX"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s-MX" sz="2400" dirty="0"/>
          </a:p>
        </p:txBody>
      </p:sp>
    </p:spTree>
    <p:extLst>
      <p:ext uri="{BB962C8B-B14F-4D97-AF65-F5344CB8AC3E}">
        <p14:creationId xmlns:p14="http://schemas.microsoft.com/office/powerpoint/2010/main" val="1955709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2B1EEC8-2598-4C84-9316-1BE00EC3E368}"/>
              </a:ext>
            </a:extLst>
          </p:cNvPr>
          <p:cNvSpPr txBox="1"/>
          <p:nvPr/>
        </p:nvSpPr>
        <p:spPr>
          <a:xfrm>
            <a:off x="901148" y="895309"/>
            <a:ext cx="10389704" cy="5785238"/>
          </a:xfrm>
          <a:prstGeom prst="rect">
            <a:avLst/>
          </a:prstGeom>
          <a:noFill/>
        </p:spPr>
        <p:txBody>
          <a:bodyPr wrap="square">
            <a:spAutoFit/>
          </a:bodyPr>
          <a:lstStyle/>
          <a:p>
            <a:pPr algn="just" fontAlgn="base">
              <a:lnSpc>
                <a:spcPct val="107000"/>
              </a:lnSpc>
              <a:spcAft>
                <a:spcPts val="800"/>
              </a:spcAft>
            </a:pPr>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Como dice la definición, las </a:t>
            </a:r>
            <a:r>
              <a:rPr lang="es-MX" sz="2400" b="1" dirty="0">
                <a:solidFill>
                  <a:srgbClr val="5B5B5B"/>
                </a:solidFill>
                <a:effectLst/>
                <a:latin typeface="inherit"/>
                <a:ea typeface="Times New Roman" panose="02020603050405020304" pitchFamily="18" charset="0"/>
                <a:cs typeface="Arial" panose="020B0604020202020204" pitchFamily="34" charset="0"/>
              </a:rPr>
              <a:t>cargas de entrenamiento</a:t>
            </a:r>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deben ser medibles desde el punto de vista fisiológico. El </a:t>
            </a:r>
            <a:r>
              <a:rPr lang="es-MX" sz="2400" b="1" dirty="0">
                <a:solidFill>
                  <a:srgbClr val="5B5B5B"/>
                </a:solidFill>
                <a:effectLst/>
                <a:latin typeface="inherit"/>
                <a:ea typeface="Times New Roman" panose="02020603050405020304" pitchFamily="18" charset="0"/>
                <a:cs typeface="Arial" panose="020B0604020202020204" pitchFamily="34" charset="0"/>
              </a:rPr>
              <a:t>esfuerzo</a:t>
            </a:r>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debe estimular al organismo (solicitarlo). Debe provocar reacciones funcionales expresadas en cambios de un sistema o aparato. Profundidad sería la diferencia que aparece cuando se aplica la carga (por ejemplo perder 2 kilos, subir o bajar las pulsaciones,…). Hay que recordar que puede que para un mismo </a:t>
            </a:r>
            <a:r>
              <a:rPr lang="es-MX" sz="2400" b="1" dirty="0">
                <a:solidFill>
                  <a:srgbClr val="5B5B5B"/>
                </a:solidFill>
                <a:effectLst/>
                <a:latin typeface="inherit"/>
                <a:ea typeface="Times New Roman" panose="02020603050405020304" pitchFamily="18" charset="0"/>
                <a:cs typeface="Arial" panose="020B0604020202020204" pitchFamily="34" charset="0"/>
              </a:rPr>
              <a:t>esfuerzo</a:t>
            </a:r>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varía la solicitación del organismo.</a:t>
            </a:r>
          </a:p>
          <a:p>
            <a:pPr algn="just" fontAlgn="base">
              <a:lnSpc>
                <a:spcPct val="107000"/>
              </a:lnSpc>
              <a:spcAft>
                <a:spcPts val="800"/>
              </a:spcAft>
            </a:pPr>
            <a:endParaRPr lang="es-MX" sz="2400" dirty="0">
              <a:solidFill>
                <a:srgbClr val="5B5B5B"/>
              </a:solidFill>
              <a:latin typeface="Arial" panose="020B060402020202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r>
              <a:rPr lang="es-MX" sz="2400" dirty="0">
                <a:solidFill>
                  <a:schemeClr val="accent2">
                    <a:lumMod val="75000"/>
                  </a:schemeClr>
                </a:solidFill>
                <a:effectLst/>
                <a:latin typeface="Arial" panose="020B0604020202020204" pitchFamily="34" charset="0"/>
                <a:ea typeface="Calibri" panose="020F0502020204030204" pitchFamily="34" charset="0"/>
                <a:cs typeface="Times New Roman" panose="02020603050405020304" pitchFamily="18" charset="0"/>
              </a:rPr>
              <a:t>SOLICITACION: Se emplea para designar algún tipo de acción, externa o interna, que afecta a un elemento o material (estructura, terreno), y que necesita ser tenido en cuenta en la estimación de su resistencia. Usualmente el termino se a</a:t>
            </a:r>
            <a:r>
              <a:rPr lang="es-MX" sz="2400" dirty="0">
                <a:solidFill>
                  <a:schemeClr val="accent2">
                    <a:lumMod val="75000"/>
                  </a:schemeClr>
                </a:solidFill>
                <a:latin typeface="Arial" panose="020B0604020202020204" pitchFamily="34" charset="0"/>
                <a:ea typeface="Calibri" panose="020F0502020204030204" pitchFamily="34" charset="0"/>
                <a:cs typeface="Times New Roman" panose="02020603050405020304" pitchFamily="18" charset="0"/>
              </a:rPr>
              <a:t>plica en FUERZAS EXTERIORES</a:t>
            </a:r>
            <a:endParaRPr lang="es-MX" sz="2400" dirty="0">
              <a:solidFill>
                <a:schemeClr val="accent2">
                  <a:lumMod val="75000"/>
                </a:schemeClr>
              </a:solidFill>
              <a:effectLst/>
              <a:latin typeface="Arial" panose="020B060402020202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dirty="0">
                <a:solidFill>
                  <a:srgbClr val="5B5B5B"/>
                </a:solidFill>
                <a:effectLst/>
                <a:latin typeface="Arial" panose="020B0604020202020204" pitchFamily="34" charset="0"/>
                <a:ea typeface="Times New Roman" panose="02020603050405020304" pitchFamily="18" charset="0"/>
              </a:rPr>
              <a:t>            </a:t>
            </a:r>
            <a:endParaRPr lang="es-MX" dirty="0"/>
          </a:p>
        </p:txBody>
      </p:sp>
    </p:spTree>
    <p:extLst>
      <p:ext uri="{BB962C8B-B14F-4D97-AF65-F5344CB8AC3E}">
        <p14:creationId xmlns:p14="http://schemas.microsoft.com/office/powerpoint/2010/main" val="1182922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0F3F1B-F1DE-4695-A24A-198456CA3033}"/>
              </a:ext>
            </a:extLst>
          </p:cNvPr>
          <p:cNvSpPr>
            <a:spLocks noGrp="1"/>
          </p:cNvSpPr>
          <p:nvPr>
            <p:ph type="title"/>
          </p:nvPr>
        </p:nvSpPr>
        <p:spPr>
          <a:xfrm>
            <a:off x="839788" y="457200"/>
            <a:ext cx="3932237" cy="45719"/>
          </a:xfrm>
        </p:spPr>
        <p:txBody>
          <a:bodyPr>
            <a:normAutofit fontScale="90000"/>
          </a:bodyPr>
          <a:lstStyle/>
          <a:p>
            <a:endParaRPr lang="es-MX" dirty="0"/>
          </a:p>
        </p:txBody>
      </p:sp>
      <p:pic>
        <p:nvPicPr>
          <p:cNvPr id="5" name="Marcador de contenido 4" descr="Ejercicio y carga de entrenamiento">
            <a:hlinkClick r:id="rId2"/>
            <a:extLst>
              <a:ext uri="{FF2B5EF4-FFF2-40B4-BE49-F238E27FC236}">
                <a16:creationId xmlns:a16="http://schemas.microsoft.com/office/drawing/2014/main" id="{6D07FC39-C9E7-4521-8277-7921C53C46C4}"/>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183188" y="1616766"/>
            <a:ext cx="6172200" cy="2839328"/>
          </a:xfrm>
          <a:prstGeom prst="rect">
            <a:avLst/>
          </a:prstGeom>
          <a:noFill/>
          <a:ln>
            <a:noFill/>
          </a:ln>
        </p:spPr>
      </p:pic>
      <p:sp>
        <p:nvSpPr>
          <p:cNvPr id="4" name="Marcador de texto 3">
            <a:extLst>
              <a:ext uri="{FF2B5EF4-FFF2-40B4-BE49-F238E27FC236}">
                <a16:creationId xmlns:a16="http://schemas.microsoft.com/office/drawing/2014/main" id="{6C4D7B10-768C-4FCB-9995-53D94D327931}"/>
              </a:ext>
            </a:extLst>
          </p:cNvPr>
          <p:cNvSpPr>
            <a:spLocks noGrp="1"/>
          </p:cNvSpPr>
          <p:nvPr>
            <p:ph type="body" sz="half" idx="2"/>
          </p:nvPr>
        </p:nvSpPr>
        <p:spPr>
          <a:xfrm>
            <a:off x="839788" y="1311965"/>
            <a:ext cx="3932237" cy="4557023"/>
          </a:xfrm>
        </p:spPr>
        <p:txBody>
          <a:bodyPr>
            <a:normAutofit/>
          </a:bodyPr>
          <a:lstStyle/>
          <a:p>
            <a:pPr algn="just"/>
            <a:r>
              <a:rPr lang="es-MX" sz="2400" dirty="0">
                <a:solidFill>
                  <a:srgbClr val="5B5B5B"/>
                </a:solidFill>
                <a:effectLst/>
                <a:latin typeface="Arial" panose="020B0604020202020204" pitchFamily="34" charset="0"/>
                <a:ea typeface="Times New Roman" panose="02020603050405020304" pitchFamily="18" charset="0"/>
              </a:rPr>
              <a:t>El </a:t>
            </a:r>
            <a:r>
              <a:rPr lang="es-MX" sz="2400" b="1" dirty="0">
                <a:solidFill>
                  <a:srgbClr val="5B5B5B"/>
                </a:solidFill>
                <a:effectLst/>
                <a:latin typeface="inherit"/>
                <a:ea typeface="Times New Roman" panose="02020603050405020304" pitchFamily="18" charset="0"/>
                <a:cs typeface="Arial" panose="020B0604020202020204" pitchFamily="34" charset="0"/>
              </a:rPr>
              <a:t>entrenamiento</a:t>
            </a:r>
            <a:r>
              <a:rPr lang="es-MX" sz="2400" dirty="0">
                <a:solidFill>
                  <a:srgbClr val="5B5B5B"/>
                </a:solidFill>
                <a:effectLst/>
                <a:latin typeface="Arial" panose="020B0604020202020204" pitchFamily="34" charset="0"/>
                <a:ea typeface="Times New Roman" panose="02020603050405020304" pitchFamily="18" charset="0"/>
              </a:rPr>
              <a:t> se realiza mediante ejercicios y estos se organizan por métodos. Cada ejercicio supone una </a:t>
            </a:r>
            <a:r>
              <a:rPr lang="es-MX" sz="2400" b="1" dirty="0">
                <a:solidFill>
                  <a:srgbClr val="5B5B5B"/>
                </a:solidFill>
                <a:effectLst/>
                <a:latin typeface="inherit"/>
                <a:ea typeface="Times New Roman" panose="02020603050405020304" pitchFamily="18" charset="0"/>
                <a:cs typeface="Arial" panose="020B0604020202020204" pitchFamily="34" charset="0"/>
              </a:rPr>
              <a:t>carga</a:t>
            </a:r>
            <a:r>
              <a:rPr lang="es-MX" sz="2400" dirty="0">
                <a:solidFill>
                  <a:srgbClr val="5B5B5B"/>
                </a:solidFill>
                <a:effectLst/>
                <a:latin typeface="Arial" panose="020B0604020202020204" pitchFamily="34" charset="0"/>
                <a:ea typeface="Times New Roman" panose="02020603050405020304" pitchFamily="18" charset="0"/>
              </a:rPr>
              <a:t> (con sus componentes) y dicha </a:t>
            </a:r>
            <a:r>
              <a:rPr lang="es-MX" sz="2400" b="1" dirty="0">
                <a:solidFill>
                  <a:srgbClr val="5B5B5B"/>
                </a:solidFill>
                <a:effectLst/>
                <a:latin typeface="inherit"/>
                <a:ea typeface="Times New Roman" panose="02020603050405020304" pitchFamily="18" charset="0"/>
                <a:cs typeface="Arial" panose="020B0604020202020204" pitchFamily="34" charset="0"/>
              </a:rPr>
              <a:t>carga</a:t>
            </a:r>
            <a:r>
              <a:rPr lang="es-MX" sz="2400" dirty="0">
                <a:solidFill>
                  <a:srgbClr val="5B5B5B"/>
                </a:solidFill>
                <a:effectLst/>
                <a:latin typeface="Arial" panose="020B0604020202020204" pitchFamily="34" charset="0"/>
                <a:ea typeface="Times New Roman" panose="02020603050405020304" pitchFamily="18" charset="0"/>
              </a:rPr>
              <a:t> provoca unas adaptaciones en las funciones del organismo del deportista.</a:t>
            </a:r>
            <a:endParaRPr lang="es-MX" sz="2400" dirty="0"/>
          </a:p>
        </p:txBody>
      </p:sp>
    </p:spTree>
    <p:extLst>
      <p:ext uri="{BB962C8B-B14F-4D97-AF65-F5344CB8AC3E}">
        <p14:creationId xmlns:p14="http://schemas.microsoft.com/office/powerpoint/2010/main" val="4049178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861816-C6A8-40FD-89BF-2F066B432AD5}"/>
              </a:ext>
            </a:extLst>
          </p:cNvPr>
          <p:cNvSpPr>
            <a:spLocks noGrp="1"/>
          </p:cNvSpPr>
          <p:nvPr>
            <p:ph type="title"/>
          </p:nvPr>
        </p:nvSpPr>
        <p:spPr/>
        <p:txBody>
          <a:bodyPr/>
          <a:lstStyle/>
          <a:p>
            <a:pPr algn="ctr"/>
            <a:r>
              <a:rPr lang="es-MX" b="1" dirty="0">
                <a:solidFill>
                  <a:srgbClr val="7030A0"/>
                </a:solidFill>
                <a:latin typeface="Bodoni MT Black" panose="02070A03080606020203" pitchFamily="18" charset="0"/>
              </a:rPr>
              <a:t>TIPOS DE CARGA</a:t>
            </a:r>
          </a:p>
        </p:txBody>
      </p:sp>
      <p:sp>
        <p:nvSpPr>
          <p:cNvPr id="3" name="Marcador de contenido 2">
            <a:extLst>
              <a:ext uri="{FF2B5EF4-FFF2-40B4-BE49-F238E27FC236}">
                <a16:creationId xmlns:a16="http://schemas.microsoft.com/office/drawing/2014/main" id="{26157E67-4914-4A8B-A87A-530EF3D5FEB4}"/>
              </a:ext>
            </a:extLst>
          </p:cNvPr>
          <p:cNvSpPr>
            <a:spLocks noGrp="1"/>
          </p:cNvSpPr>
          <p:nvPr>
            <p:ph idx="1"/>
          </p:nvPr>
        </p:nvSpPr>
        <p:spPr/>
        <p:txBody>
          <a:bodyPr/>
          <a:lstStyle/>
          <a:p>
            <a:pPr algn="just" fontAlgn="base">
              <a:lnSpc>
                <a:spcPct val="107000"/>
              </a:lnSpc>
              <a:spcAft>
                <a:spcPts val="800"/>
              </a:spcAft>
            </a:pPr>
            <a:r>
              <a:rPr lang="es-MX"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A la hora de hablar de la </a:t>
            </a:r>
            <a:r>
              <a:rPr lang="es-MX" b="1" dirty="0">
                <a:solidFill>
                  <a:srgbClr val="5B5B5B"/>
                </a:solidFill>
                <a:effectLst/>
                <a:latin typeface="inherit"/>
                <a:ea typeface="Times New Roman" panose="02020603050405020304" pitchFamily="18" charset="0"/>
                <a:cs typeface="Arial" panose="020B0604020202020204" pitchFamily="34" charset="0"/>
              </a:rPr>
              <a:t>carga de entrenamiento</a:t>
            </a:r>
            <a:r>
              <a:rPr lang="es-MX"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y sus diferentes tipos tenemos que recurrir a una clasificación.</a:t>
            </a:r>
            <a:endParaRPr lang="es-MX"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dirty="0">
                <a:solidFill>
                  <a:srgbClr val="5B5B5B"/>
                </a:solidFill>
                <a:effectLst/>
                <a:latin typeface="inherit"/>
                <a:ea typeface="Times New Roman" panose="02020603050405020304" pitchFamily="18" charset="0"/>
                <a:cs typeface="Arial" panose="020B0604020202020204" pitchFamily="34" charset="0"/>
              </a:rPr>
              <a:t>Carga Externa (física).</a:t>
            </a:r>
            <a:endParaRPr lang="es-MX"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dirty="0">
                <a:solidFill>
                  <a:srgbClr val="5B5B5B"/>
                </a:solidFill>
                <a:effectLst/>
                <a:latin typeface="inherit"/>
                <a:ea typeface="Times New Roman" panose="02020603050405020304" pitchFamily="18" charset="0"/>
                <a:cs typeface="Arial" panose="020B0604020202020204" pitchFamily="34" charset="0"/>
              </a:rPr>
              <a:t>Carga Interna (fisiológica).</a:t>
            </a:r>
            <a:endParaRPr lang="es-MX"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dirty="0">
                <a:solidFill>
                  <a:srgbClr val="5B5B5B"/>
                </a:solidFill>
                <a:effectLst/>
                <a:latin typeface="inherit"/>
                <a:ea typeface="Times New Roman" panose="02020603050405020304" pitchFamily="18" charset="0"/>
                <a:cs typeface="Arial" panose="020B0604020202020204" pitchFamily="34" charset="0"/>
              </a:rPr>
              <a:t>Carga Psicológica.</a:t>
            </a:r>
            <a:endParaRPr lang="es-MX"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Tree>
    <p:extLst>
      <p:ext uri="{BB962C8B-B14F-4D97-AF65-F5344CB8AC3E}">
        <p14:creationId xmlns:p14="http://schemas.microsoft.com/office/powerpoint/2010/main" val="452825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4AA837-0795-4B60-8349-8381676D3CD6}"/>
              </a:ext>
            </a:extLst>
          </p:cNvPr>
          <p:cNvSpPr>
            <a:spLocks noGrp="1"/>
          </p:cNvSpPr>
          <p:nvPr>
            <p:ph type="title"/>
          </p:nvPr>
        </p:nvSpPr>
        <p:spPr/>
        <p:txBody>
          <a:bodyPr/>
          <a:lstStyle/>
          <a:p>
            <a:pPr algn="ctr"/>
            <a:r>
              <a:rPr lang="es-MX" b="1" dirty="0">
                <a:solidFill>
                  <a:srgbClr val="7030A0"/>
                </a:solidFill>
                <a:latin typeface="Bernard MT Condensed" panose="02050806060905020404" pitchFamily="18" charset="0"/>
              </a:rPr>
              <a:t>CARGA EXTERNA</a:t>
            </a:r>
          </a:p>
        </p:txBody>
      </p:sp>
      <p:sp>
        <p:nvSpPr>
          <p:cNvPr id="3" name="Marcador de contenido 2">
            <a:extLst>
              <a:ext uri="{FF2B5EF4-FFF2-40B4-BE49-F238E27FC236}">
                <a16:creationId xmlns:a16="http://schemas.microsoft.com/office/drawing/2014/main" id="{40BFB994-4573-487A-B4CC-F5A6305D0526}"/>
              </a:ext>
            </a:extLst>
          </p:cNvPr>
          <p:cNvSpPr>
            <a:spLocks noGrp="1"/>
          </p:cNvSpPr>
          <p:nvPr>
            <p:ph sz="half" idx="1"/>
          </p:nvPr>
        </p:nvSpPr>
        <p:spPr/>
        <p:txBody>
          <a:bodyPr>
            <a:normAutofit fontScale="92500" lnSpcReduction="10000"/>
          </a:bodyPr>
          <a:lstStyle/>
          <a:p>
            <a:pPr algn="just" fontAlgn="base">
              <a:lnSpc>
                <a:spcPct val="107000"/>
              </a:lnSpc>
              <a:spcAft>
                <a:spcPts val="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Para definir la </a:t>
            </a:r>
            <a:r>
              <a:rPr lang="es-MX" sz="1800" b="1" dirty="0">
                <a:solidFill>
                  <a:srgbClr val="5B5B5B"/>
                </a:solidFill>
                <a:effectLst/>
                <a:latin typeface="inherit"/>
                <a:ea typeface="Times New Roman" panose="02020603050405020304" pitchFamily="18" charset="0"/>
                <a:cs typeface="Arial" panose="020B0604020202020204" pitchFamily="34" charset="0"/>
              </a:rPr>
              <a:t>carga externa</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o física se utilizan los “componentes de la carga”. Las ventajas de conocer la carga externa son</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Permite una clasificación de las cargas.</a:t>
            </a:r>
          </a:p>
          <a:p>
            <a:pPr marL="342900" lvl="0" indent="-342900" algn="just" fontAlgn="base">
              <a:lnSpc>
                <a:spcPct val="107000"/>
              </a:lnSpc>
              <a:spcAft>
                <a:spcPts val="800"/>
              </a:spcAft>
              <a:buSzPts val="1000"/>
              <a:buFont typeface="Symbol" panose="05050102010706020507" pitchFamily="18" charset="2"/>
              <a:buChar char=""/>
              <a:tabLst>
                <a:tab pos="457200" algn="l"/>
              </a:tabLst>
            </a:pP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Permite orientar las cargas hacia el desarrollo de una capacidad determinada.</a:t>
            </a:r>
          </a:p>
          <a:p>
            <a:pPr marL="342900" lvl="0" indent="-342900" algn="just" fontAlgn="base">
              <a:lnSpc>
                <a:spcPct val="107000"/>
              </a:lnSpc>
              <a:spcAft>
                <a:spcPts val="800"/>
              </a:spcAft>
              <a:buSzPts val="1000"/>
              <a:buFont typeface="Symbol" panose="05050102010706020507" pitchFamily="18" charset="2"/>
              <a:buChar char=""/>
              <a:tabLst>
                <a:tab pos="457200" algn="l"/>
              </a:tabLst>
            </a:pP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Permite planificar el entrenamiento.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
        <p:nvSpPr>
          <p:cNvPr id="4" name="Marcador de contenido 3">
            <a:extLst>
              <a:ext uri="{FF2B5EF4-FFF2-40B4-BE49-F238E27FC236}">
                <a16:creationId xmlns:a16="http://schemas.microsoft.com/office/drawing/2014/main" id="{BCBB9EDE-C214-4916-9A07-2AA198F89C7E}"/>
              </a:ext>
            </a:extLst>
          </p:cNvPr>
          <p:cNvSpPr>
            <a:spLocks noGrp="1"/>
          </p:cNvSpPr>
          <p:nvPr>
            <p:ph sz="half" idx="2"/>
          </p:nvPr>
        </p:nvSpPr>
        <p:spPr/>
        <p:txBody>
          <a:bodyPr>
            <a:normAutofit fontScale="92500" lnSpcReduction="10000"/>
          </a:bodyPr>
          <a:lstStyle/>
          <a:p>
            <a:pPr algn="just"/>
            <a:r>
              <a:rPr lang="es-MX" dirty="0">
                <a:solidFill>
                  <a:schemeClr val="accent5">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Aquellos datos indicadores del trabajo cuantificados generalmente por parámetros de tipo físico que nos indican la cantidad y calidad del trabajo realizado. Por ejemplo en el caso de un ciclista la distancia recorrida, el tiempo consumido o la velocidad adquirida.</a:t>
            </a:r>
            <a:endParaRPr lang="es-MX"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s-MX" dirty="0">
              <a:solidFill>
                <a:schemeClr val="accent5">
                  <a:lumMod val="75000"/>
                </a:schemeClr>
              </a:solidFill>
            </a:endParaRPr>
          </a:p>
        </p:txBody>
      </p:sp>
    </p:spTree>
    <p:extLst>
      <p:ext uri="{BB962C8B-B14F-4D97-AF65-F5344CB8AC3E}">
        <p14:creationId xmlns:p14="http://schemas.microsoft.com/office/powerpoint/2010/main" val="2928981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397E36-3C47-40B6-804D-665CDC9A7C14}"/>
              </a:ext>
            </a:extLst>
          </p:cNvPr>
          <p:cNvSpPr>
            <a:spLocks noGrp="1"/>
          </p:cNvSpPr>
          <p:nvPr>
            <p:ph type="title"/>
          </p:nvPr>
        </p:nvSpPr>
        <p:spPr/>
        <p:txBody>
          <a:bodyPr/>
          <a:lstStyle/>
          <a:p>
            <a:pPr algn="ctr"/>
            <a:r>
              <a:rPr lang="es-MX" b="1" dirty="0">
                <a:solidFill>
                  <a:srgbClr val="7030A0"/>
                </a:solidFill>
                <a:latin typeface="Bernard MT Condensed" panose="02050806060905020404" pitchFamily="18" charset="0"/>
              </a:rPr>
              <a:t>CARGA INTERNA O FISIOLOGICA</a:t>
            </a:r>
          </a:p>
        </p:txBody>
      </p:sp>
      <p:sp>
        <p:nvSpPr>
          <p:cNvPr id="3" name="Marcador de contenido 2">
            <a:extLst>
              <a:ext uri="{FF2B5EF4-FFF2-40B4-BE49-F238E27FC236}">
                <a16:creationId xmlns:a16="http://schemas.microsoft.com/office/drawing/2014/main" id="{11EB72EA-60A2-493A-A40A-AB156631849D}"/>
              </a:ext>
            </a:extLst>
          </p:cNvPr>
          <p:cNvSpPr>
            <a:spLocks noGrp="1"/>
          </p:cNvSpPr>
          <p:nvPr>
            <p:ph sz="half" idx="1"/>
          </p:nvPr>
        </p:nvSpPr>
        <p:spPr/>
        <p:txBody>
          <a:bodyPr>
            <a:normAutofit fontScale="77500" lnSpcReduction="20000"/>
          </a:bodyPr>
          <a:lstStyle/>
          <a:p>
            <a:pPr algn="just" fontAlgn="base">
              <a:lnSpc>
                <a:spcPct val="107000"/>
              </a:lnSpc>
              <a:spcAft>
                <a:spcPts val="800"/>
              </a:spcAft>
            </a:pPr>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Al realizar un ejercicio hay adaptaciones. El efecto de la </a:t>
            </a:r>
            <a:r>
              <a:rPr lang="es-MX" sz="2400" b="1" dirty="0">
                <a:solidFill>
                  <a:srgbClr val="5B5B5B"/>
                </a:solidFill>
                <a:effectLst/>
                <a:latin typeface="inherit"/>
                <a:ea typeface="Times New Roman" panose="02020603050405020304" pitchFamily="18" charset="0"/>
                <a:cs typeface="Arial" panose="020B0604020202020204" pitchFamily="34" charset="0"/>
              </a:rPr>
              <a:t>carga externa</a:t>
            </a:r>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sobre el organismo del deportista es la </a:t>
            </a:r>
            <a:r>
              <a:rPr lang="es-MX" sz="2400" b="1" dirty="0">
                <a:solidFill>
                  <a:srgbClr val="5B5B5B"/>
                </a:solidFill>
                <a:effectLst/>
                <a:latin typeface="inherit"/>
                <a:ea typeface="Times New Roman" panose="02020603050405020304" pitchFamily="18" charset="0"/>
                <a:cs typeface="Arial" panose="020B0604020202020204" pitchFamily="34" charset="0"/>
              </a:rPr>
              <a:t>carga interna</a:t>
            </a:r>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viene definida por el nivel de las reacciones biológicas de los sistemas funcionales del deportista.</a:t>
            </a:r>
          </a:p>
          <a:p>
            <a:pPr marL="0" indent="0" algn="just" fontAlgn="base">
              <a:lnSpc>
                <a:spcPct val="107000"/>
              </a:lnSpc>
              <a:spcAft>
                <a:spcPts val="800"/>
              </a:spcAft>
              <a:buNone/>
            </a:pP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Cuando hablamos de la </a:t>
            </a:r>
            <a:r>
              <a:rPr lang="es-MX" sz="2400" b="1" dirty="0">
                <a:solidFill>
                  <a:srgbClr val="5B5B5B"/>
                </a:solidFill>
                <a:effectLst/>
                <a:latin typeface="inherit"/>
                <a:ea typeface="Times New Roman" panose="02020603050405020304" pitchFamily="18" charset="0"/>
                <a:cs typeface="Arial" panose="020B0604020202020204" pitchFamily="34" charset="0"/>
              </a:rPr>
              <a:t>carga interna</a:t>
            </a:r>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debemos distinguir;</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
        <p:nvSpPr>
          <p:cNvPr id="4" name="Marcador de contenido 3">
            <a:extLst>
              <a:ext uri="{FF2B5EF4-FFF2-40B4-BE49-F238E27FC236}">
                <a16:creationId xmlns:a16="http://schemas.microsoft.com/office/drawing/2014/main" id="{0AAF8A99-5C90-4FB8-85DB-F056EB3BB171}"/>
              </a:ext>
            </a:extLst>
          </p:cNvPr>
          <p:cNvSpPr>
            <a:spLocks noGrp="1"/>
          </p:cNvSpPr>
          <p:nvPr>
            <p:ph sz="half" idx="2"/>
          </p:nvPr>
        </p:nvSpPr>
        <p:spPr/>
        <p:txBody>
          <a:bodyPr>
            <a:normAutofit fontScale="77500" lnSpcReduction="20000"/>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b="1" dirty="0">
                <a:solidFill>
                  <a:srgbClr val="5B5B5B"/>
                </a:solidFill>
                <a:effectLst/>
                <a:latin typeface="inherit"/>
                <a:ea typeface="Times New Roman" panose="02020603050405020304" pitchFamily="18" charset="0"/>
                <a:cs typeface="Arial" panose="020B0604020202020204" pitchFamily="34" charset="0"/>
              </a:rPr>
              <a:t>Reacciones inmediatas</a:t>
            </a:r>
            <a:r>
              <a:rPr lang="es-MX" sz="1800" dirty="0">
                <a:solidFill>
                  <a:srgbClr val="5B5B5B"/>
                </a:solidFill>
                <a:effectLst/>
                <a:latin typeface="inherit"/>
                <a:ea typeface="Times New Roman" panose="02020603050405020304" pitchFamily="18" charset="0"/>
                <a:cs typeface="Arial" panose="020B0604020202020204" pitchFamily="34" charset="0"/>
              </a:rPr>
              <a:t>. Sobre todo al empezar o acabar el ejercicio (por ejemplo el aumento de temperatura, de la frecuencia cardíaca, del ritmo de sudoración). Son indicadores del nivel de estimulación de la carga.</a:t>
            </a:r>
          </a:p>
          <a:p>
            <a:pPr marL="342900" lvl="0" indent="-342900" algn="just" fontAlgn="base">
              <a:lnSpc>
                <a:spcPct val="107000"/>
              </a:lnSpc>
              <a:spcAft>
                <a:spcPts val="800"/>
              </a:spcAft>
              <a:buSzPts val="1000"/>
              <a:buFont typeface="Symbol" panose="05050102010706020507" pitchFamily="18" charset="2"/>
              <a:buChar char=""/>
              <a:tabLst>
                <a:tab pos="457200" algn="l"/>
              </a:tabLst>
            </a:pP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b="1" dirty="0">
                <a:solidFill>
                  <a:srgbClr val="5B5B5B"/>
                </a:solidFill>
                <a:effectLst/>
                <a:latin typeface="inherit"/>
                <a:ea typeface="Times New Roman" panose="02020603050405020304" pitchFamily="18" charset="0"/>
                <a:cs typeface="Arial" panose="020B0604020202020204" pitchFamily="34" charset="0"/>
              </a:rPr>
              <a:t>Índices modificadores</a:t>
            </a:r>
            <a:r>
              <a:rPr lang="es-MX" sz="1800" dirty="0">
                <a:solidFill>
                  <a:srgbClr val="5B5B5B"/>
                </a:solidFill>
                <a:effectLst/>
                <a:latin typeface="inherit"/>
                <a:ea typeface="Times New Roman" panose="02020603050405020304" pitchFamily="18" charset="0"/>
                <a:cs typeface="Arial" panose="020B0604020202020204" pitchFamily="34" charset="0"/>
              </a:rPr>
              <a:t>. Suelen basarse en sistemas funcionales del organismo.</a:t>
            </a:r>
          </a:p>
          <a:p>
            <a:pPr marL="342900" lvl="0" indent="-342900" algn="just" fontAlgn="base">
              <a:lnSpc>
                <a:spcPct val="107000"/>
              </a:lnSpc>
              <a:spcAft>
                <a:spcPts val="800"/>
              </a:spcAft>
              <a:buSzPts val="1000"/>
              <a:buFont typeface="Symbol" panose="05050102010706020507" pitchFamily="18" charset="2"/>
              <a:buChar char=""/>
              <a:tabLst>
                <a:tab pos="457200" algn="l"/>
              </a:tabLst>
            </a:pP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b="1" dirty="0">
                <a:solidFill>
                  <a:srgbClr val="5B5B5B"/>
                </a:solidFill>
                <a:effectLst/>
                <a:latin typeface="inherit"/>
                <a:ea typeface="Times New Roman" panose="02020603050405020304" pitchFamily="18" charset="0"/>
                <a:cs typeface="Arial" panose="020B0604020202020204" pitchFamily="34" charset="0"/>
              </a:rPr>
              <a:t>Otros índices</a:t>
            </a:r>
            <a:r>
              <a:rPr lang="es-MX" sz="1800" dirty="0">
                <a:solidFill>
                  <a:srgbClr val="5B5B5B"/>
                </a:solidFill>
                <a:effectLst/>
                <a:latin typeface="inherit"/>
                <a:ea typeface="Times New Roman" panose="02020603050405020304" pitchFamily="18" charset="0"/>
                <a:cs typeface="Arial" panose="020B0604020202020204" pitchFamily="34" charset="0"/>
              </a:rPr>
              <a:t>. Por ejemplo ATP consumido, enzima… resultan muy caro conseguir este tipo de información pero mucho más fiables.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fontAlgn="base">
              <a:lnSpc>
                <a:spcPct val="107000"/>
              </a:lnSpc>
              <a:spcAft>
                <a:spcPts val="800"/>
              </a:spcAft>
              <a:buNone/>
            </a:pPr>
            <a:r>
              <a:rPr lang="es-MX" sz="1800" b="1" dirty="0">
                <a:solidFill>
                  <a:srgbClr val="5B5B5B"/>
                </a:solidFill>
                <a:effectLst/>
                <a:latin typeface="inherit"/>
                <a:ea typeface="Times New Roman" panose="02020603050405020304" pitchFamily="18" charset="0"/>
                <a:cs typeface="Arial" panose="020B0604020202020204" pitchFamily="34" charset="0"/>
              </a:rPr>
              <a:t> </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Tree>
    <p:extLst>
      <p:ext uri="{BB962C8B-B14F-4D97-AF65-F5344CB8AC3E}">
        <p14:creationId xmlns:p14="http://schemas.microsoft.com/office/powerpoint/2010/main" val="785641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58115B-0607-4CBF-B700-DF47EDB84502}"/>
              </a:ext>
            </a:extLst>
          </p:cNvPr>
          <p:cNvSpPr>
            <a:spLocks noGrp="1"/>
          </p:cNvSpPr>
          <p:nvPr>
            <p:ph type="title"/>
          </p:nvPr>
        </p:nvSpPr>
        <p:spPr/>
        <p:txBody>
          <a:bodyPr>
            <a:normAutofit fontScale="90000"/>
          </a:bodyPr>
          <a:lstStyle/>
          <a:p>
            <a:pPr algn="ctr"/>
            <a:r>
              <a:rPr lang="es-MX" dirty="0">
                <a:solidFill>
                  <a:srgbClr val="7030A0"/>
                </a:solidFill>
                <a:latin typeface="Bodoni MT Black" panose="02070A03080606020203" pitchFamily="18" charset="0"/>
              </a:rPr>
              <a:t>PARA QUE SIRVEN ESTOS INDICADORES</a:t>
            </a:r>
          </a:p>
        </p:txBody>
      </p:sp>
      <p:sp>
        <p:nvSpPr>
          <p:cNvPr id="3" name="Marcador de contenido 2">
            <a:extLst>
              <a:ext uri="{FF2B5EF4-FFF2-40B4-BE49-F238E27FC236}">
                <a16:creationId xmlns:a16="http://schemas.microsoft.com/office/drawing/2014/main" id="{1D8247EA-FCE6-4468-8625-77DF4CA3E36E}"/>
              </a:ext>
            </a:extLst>
          </p:cNvPr>
          <p:cNvSpPr>
            <a:spLocks noGrp="1"/>
          </p:cNvSpPr>
          <p:nvPr>
            <p:ph idx="1"/>
          </p:nvPr>
        </p:nvSpPr>
        <p:spPr/>
        <p:txBody>
          <a:bodyPr>
            <a:normAutofit fontScale="92500" lnSpcReduction="10000"/>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3200" dirty="0">
                <a:solidFill>
                  <a:srgbClr val="5B5B5B"/>
                </a:solidFill>
                <a:effectLst/>
                <a:latin typeface="inherit"/>
                <a:ea typeface="Times New Roman" panose="02020603050405020304" pitchFamily="18" charset="0"/>
                <a:cs typeface="Arial" panose="020B0604020202020204" pitchFamily="34" charset="0"/>
              </a:rPr>
              <a:t>Conocer el nivel de trabajo adecuado.</a:t>
            </a:r>
            <a:endParaRPr lang="es-MX"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3200" dirty="0">
                <a:solidFill>
                  <a:srgbClr val="5B5B5B"/>
                </a:solidFill>
                <a:effectLst/>
                <a:latin typeface="inherit"/>
                <a:ea typeface="Times New Roman" panose="02020603050405020304" pitchFamily="18" charset="0"/>
                <a:cs typeface="Arial" panose="020B0604020202020204" pitchFamily="34" charset="0"/>
              </a:rPr>
              <a:t>Permiten apreciar la adaptación y los efectos de la </a:t>
            </a:r>
            <a:r>
              <a:rPr lang="es-MX" sz="3200" b="1" dirty="0">
                <a:solidFill>
                  <a:srgbClr val="5B5B5B"/>
                </a:solidFill>
                <a:effectLst/>
                <a:latin typeface="inherit"/>
                <a:ea typeface="Times New Roman" panose="02020603050405020304" pitchFamily="18" charset="0"/>
                <a:cs typeface="Arial" panose="020B0604020202020204" pitchFamily="34" charset="0"/>
              </a:rPr>
              <a:t>carga externa</a:t>
            </a:r>
            <a:r>
              <a:rPr lang="es-MX" sz="3200" dirty="0">
                <a:solidFill>
                  <a:srgbClr val="5B5B5B"/>
                </a:solidFill>
                <a:effectLst/>
                <a:latin typeface="inherit"/>
                <a:ea typeface="Times New Roman" panose="02020603050405020304" pitchFamily="18" charset="0"/>
                <a:cs typeface="Arial" panose="020B0604020202020204" pitchFamily="34" charset="0"/>
              </a:rPr>
              <a:t>.</a:t>
            </a:r>
            <a:endParaRPr lang="es-MX"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3200" dirty="0">
                <a:solidFill>
                  <a:srgbClr val="5B5B5B"/>
                </a:solidFill>
                <a:effectLst/>
                <a:latin typeface="inherit"/>
                <a:ea typeface="Times New Roman" panose="02020603050405020304" pitchFamily="18" charset="0"/>
                <a:cs typeface="Arial" panose="020B0604020202020204" pitchFamily="34" charset="0"/>
              </a:rPr>
              <a:t>Permite la comparación de distintas </a:t>
            </a:r>
            <a:r>
              <a:rPr lang="es-MX" sz="3200" b="1" dirty="0">
                <a:solidFill>
                  <a:srgbClr val="5B5B5B"/>
                </a:solidFill>
                <a:effectLst/>
                <a:latin typeface="inherit"/>
                <a:ea typeface="Times New Roman" panose="02020603050405020304" pitchFamily="18" charset="0"/>
                <a:cs typeface="Arial" panose="020B0604020202020204" pitchFamily="34" charset="0"/>
              </a:rPr>
              <a:t>cargas externas</a:t>
            </a:r>
            <a:r>
              <a:rPr lang="es-MX" sz="3200" dirty="0">
                <a:solidFill>
                  <a:srgbClr val="5B5B5B"/>
                </a:solidFill>
                <a:effectLst/>
                <a:latin typeface="inherit"/>
                <a:ea typeface="Times New Roman" panose="02020603050405020304" pitchFamily="18" charset="0"/>
                <a:cs typeface="Arial" panose="020B0604020202020204" pitchFamily="34" charset="0"/>
              </a:rPr>
              <a:t> o de la misma carga en distintos sujetos o en el mismo sujeto en momentos distintos.</a:t>
            </a:r>
            <a:endParaRPr lang="es-MX" sz="3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Tree>
    <p:extLst>
      <p:ext uri="{BB962C8B-B14F-4D97-AF65-F5344CB8AC3E}">
        <p14:creationId xmlns:p14="http://schemas.microsoft.com/office/powerpoint/2010/main" val="2530606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7F0A7F-C4D7-4313-9472-CD535A019974}"/>
              </a:ext>
            </a:extLst>
          </p:cNvPr>
          <p:cNvSpPr>
            <a:spLocks noGrp="1"/>
          </p:cNvSpPr>
          <p:nvPr>
            <p:ph type="title"/>
          </p:nvPr>
        </p:nvSpPr>
        <p:spPr/>
        <p:txBody>
          <a:bodyPr/>
          <a:lstStyle/>
          <a:p>
            <a:pPr algn="ctr"/>
            <a:r>
              <a:rPr lang="es-MX" b="1" dirty="0">
                <a:solidFill>
                  <a:srgbClr val="7030A0"/>
                </a:solidFill>
                <a:latin typeface="Algerian" panose="04020705040A02060702" pitchFamily="82" charset="0"/>
              </a:rPr>
              <a:t>CARGA PSICOLOGICA</a:t>
            </a:r>
          </a:p>
        </p:txBody>
      </p:sp>
      <p:sp>
        <p:nvSpPr>
          <p:cNvPr id="3" name="Marcador de contenido 2">
            <a:extLst>
              <a:ext uri="{FF2B5EF4-FFF2-40B4-BE49-F238E27FC236}">
                <a16:creationId xmlns:a16="http://schemas.microsoft.com/office/drawing/2014/main" id="{D4EE8252-CEB3-46BF-A4C3-9A35ED7842AC}"/>
              </a:ext>
            </a:extLst>
          </p:cNvPr>
          <p:cNvSpPr>
            <a:spLocks noGrp="1"/>
          </p:cNvSpPr>
          <p:nvPr>
            <p:ph idx="1"/>
          </p:nvPr>
        </p:nvSpPr>
        <p:spPr/>
        <p:txBody>
          <a:bodyPr>
            <a:normAutofit fontScale="92500" lnSpcReduction="10000"/>
          </a:bodyPr>
          <a:lstStyle/>
          <a:p>
            <a:pPr marL="0" indent="0" algn="just" fontAlgn="base">
              <a:lnSpc>
                <a:spcPct val="107000"/>
              </a:lnSpc>
              <a:spcAft>
                <a:spcPts val="800"/>
              </a:spcAft>
              <a:buNone/>
            </a:pPr>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Es la vivencia y la percepción del trabajo realizado. La </a:t>
            </a:r>
            <a:r>
              <a:rPr lang="es-MX" sz="2400" b="1" dirty="0">
                <a:solidFill>
                  <a:srgbClr val="5B5B5B"/>
                </a:solidFill>
                <a:effectLst/>
                <a:latin typeface="inherit"/>
                <a:ea typeface="Times New Roman" panose="02020603050405020304" pitchFamily="18" charset="0"/>
                <a:cs typeface="Arial" panose="020B0604020202020204" pitchFamily="34" charset="0"/>
              </a:rPr>
              <a:t>carga interna</a:t>
            </a:r>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y la </a:t>
            </a:r>
            <a:r>
              <a:rPr lang="es-MX" sz="2400" b="1" dirty="0">
                <a:solidFill>
                  <a:srgbClr val="5B5B5B"/>
                </a:solidFill>
                <a:effectLst/>
                <a:latin typeface="inherit"/>
                <a:ea typeface="Times New Roman" panose="02020603050405020304" pitchFamily="18" charset="0"/>
                <a:cs typeface="Arial" panose="020B0604020202020204" pitchFamily="34" charset="0"/>
              </a:rPr>
              <a:t>carga externa</a:t>
            </a:r>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son proporcionales directamente entre sí. Esta relación varía entre diferentes sujetos y con el tiempo (según el grado de entrenamiento).</a:t>
            </a:r>
            <a:endParaRPr lang="es-MX" sz="2400" dirty="0">
              <a:latin typeface="Calibri" panose="020F0502020204030204" pitchFamily="34" charset="0"/>
              <a:ea typeface="Times New Roman" panose="02020603050405020304" pitchFamily="18" charset="0"/>
              <a:cs typeface="Times New Roman" panose="02020603050405020304" pitchFamily="18" charset="0"/>
            </a:endParaRPr>
          </a:p>
          <a:p>
            <a:pPr marL="0" indent="0" algn="just" fontAlgn="base">
              <a:lnSpc>
                <a:spcPct val="107000"/>
              </a:lnSpc>
              <a:spcAft>
                <a:spcPts val="800"/>
              </a:spcAft>
              <a:buNone/>
            </a:pPr>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Por ejemplo varía entre sujetos ya que representa una distinta </a:t>
            </a:r>
            <a:r>
              <a:rPr lang="es-MX" sz="2400" b="1" dirty="0">
                <a:solidFill>
                  <a:srgbClr val="5B5B5B"/>
                </a:solidFill>
                <a:effectLst/>
                <a:latin typeface="inherit"/>
                <a:ea typeface="Times New Roman" panose="02020603050405020304" pitchFamily="18" charset="0"/>
                <a:cs typeface="Arial" panose="020B0604020202020204" pitchFamily="34" charset="0"/>
              </a:rPr>
              <a:t>carga externa</a:t>
            </a:r>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un hora de ACTIVIDAD FISICA MUSICALIZADA hecha por mi que por Luisa. Por ejemplo varía en función del tiempo (grado de entrenamiento) porque el mismo entreno presenta diferente </a:t>
            </a:r>
            <a:r>
              <a:rPr lang="es-MX" sz="2400" b="1" dirty="0">
                <a:solidFill>
                  <a:srgbClr val="5B5B5B"/>
                </a:solidFill>
                <a:effectLst/>
                <a:latin typeface="inherit"/>
                <a:ea typeface="Times New Roman" panose="02020603050405020304" pitchFamily="18" charset="0"/>
                <a:cs typeface="Arial" panose="020B0604020202020204" pitchFamily="34" charset="0"/>
              </a:rPr>
              <a:t>carga externa</a:t>
            </a:r>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si se realiza el primer día de la semana  que el quinto.</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Tree>
    <p:extLst>
      <p:ext uri="{BB962C8B-B14F-4D97-AF65-F5344CB8AC3E}">
        <p14:creationId xmlns:p14="http://schemas.microsoft.com/office/powerpoint/2010/main" val="2310729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4063E1-315E-4660-8A94-4C5D6881E9CD}"/>
              </a:ext>
            </a:extLst>
          </p:cNvPr>
          <p:cNvSpPr>
            <a:spLocks noGrp="1"/>
          </p:cNvSpPr>
          <p:nvPr>
            <p:ph type="title"/>
          </p:nvPr>
        </p:nvSpPr>
        <p:spPr>
          <a:xfrm>
            <a:off x="838200" y="365125"/>
            <a:ext cx="10515600" cy="111953"/>
          </a:xfrm>
        </p:spPr>
        <p:txBody>
          <a:bodyPr>
            <a:noAutofit/>
          </a:bodyPr>
          <a:lstStyle/>
          <a:p>
            <a:endParaRPr lang="es-MX" dirty="0"/>
          </a:p>
        </p:txBody>
      </p:sp>
      <p:sp>
        <p:nvSpPr>
          <p:cNvPr id="4" name="CuadroTexto 3">
            <a:extLst>
              <a:ext uri="{FF2B5EF4-FFF2-40B4-BE49-F238E27FC236}">
                <a16:creationId xmlns:a16="http://schemas.microsoft.com/office/drawing/2014/main" id="{B3BE9FCB-F977-4794-93B1-9D09D4925BE2}"/>
              </a:ext>
            </a:extLst>
          </p:cNvPr>
          <p:cNvSpPr txBox="1"/>
          <p:nvPr/>
        </p:nvSpPr>
        <p:spPr>
          <a:xfrm>
            <a:off x="722243" y="728870"/>
            <a:ext cx="10515600" cy="7682552"/>
          </a:xfrm>
          <a:prstGeom prst="rect">
            <a:avLst/>
          </a:prstGeom>
          <a:noFill/>
        </p:spPr>
        <p:txBody>
          <a:bodyPr wrap="square">
            <a:spAutoFit/>
          </a:bodyPr>
          <a:lstStyle/>
          <a:p>
            <a:pPr algn="just" fontAlgn="base">
              <a:lnSpc>
                <a:spcPct val="107000"/>
              </a:lnSpc>
              <a:spcAft>
                <a:spcPts val="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Si bien los diferentes sujetos y el tiempo son los principales factores que hacen variar la relación entre la </a:t>
            </a:r>
            <a:r>
              <a:rPr lang="es-MX" sz="1800" b="1" dirty="0">
                <a:solidFill>
                  <a:srgbClr val="5B5B5B"/>
                </a:solidFill>
                <a:effectLst/>
                <a:latin typeface="inherit"/>
                <a:ea typeface="Times New Roman" panose="02020603050405020304" pitchFamily="18" charset="0"/>
                <a:cs typeface="Arial" panose="020B0604020202020204" pitchFamily="34" charset="0"/>
              </a:rPr>
              <a:t>carga interna</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y la </a:t>
            </a:r>
            <a:r>
              <a:rPr lang="es-MX" sz="1800" b="1" dirty="0">
                <a:solidFill>
                  <a:srgbClr val="5B5B5B"/>
                </a:solidFill>
                <a:effectLst/>
                <a:latin typeface="inherit"/>
                <a:ea typeface="Times New Roman" panose="02020603050405020304" pitchFamily="18" charset="0"/>
                <a:cs typeface="Arial" panose="020B0604020202020204" pitchFamily="34" charset="0"/>
              </a:rPr>
              <a:t>carga externa</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hay otros </a:t>
            </a:r>
            <a:r>
              <a:rPr lang="es-MX" sz="1800" u="sng" dirty="0">
                <a:solidFill>
                  <a:srgbClr val="0000FF"/>
                </a:solidFill>
                <a:effectLst/>
                <a:latin typeface="inherit"/>
                <a:ea typeface="Times New Roman" panose="02020603050405020304" pitchFamily="18" charset="0"/>
                <a:cs typeface="Arial" panose="020B0604020202020204" pitchFamily="34" charset="0"/>
              </a:rPr>
              <a:t>factores</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que también hay que tener en cuenta;</a:t>
            </a: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0000FF"/>
                </a:solidFill>
                <a:effectLst/>
                <a:latin typeface="inherit"/>
                <a:ea typeface="Times New Roman" panose="02020603050405020304" pitchFamily="18" charset="0"/>
                <a:cs typeface="Arial" panose="020B0604020202020204" pitchFamily="34" charset="0"/>
              </a:rPr>
              <a:t>Capacidad de prestación del deportista</a:t>
            </a:r>
            <a:r>
              <a:rPr lang="es-MX" sz="1800" dirty="0">
                <a:solidFill>
                  <a:srgbClr val="5B5B5B"/>
                </a:solidFill>
                <a:effectLst/>
                <a:latin typeface="inherit"/>
                <a:ea typeface="Times New Roman" panose="02020603050405020304" pitchFamily="18" charset="0"/>
                <a:cs typeface="Arial" panose="020B0604020202020204" pitchFamily="34" charset="0"/>
              </a:rPr>
              <a:t> (nivel de entrenamiento).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0000FF"/>
                </a:solidFill>
                <a:effectLst/>
                <a:latin typeface="inherit"/>
                <a:ea typeface="Times New Roman" panose="02020603050405020304" pitchFamily="18" charset="0"/>
                <a:cs typeface="Arial" panose="020B0604020202020204" pitchFamily="34" charset="0"/>
              </a:rPr>
              <a:t>Disposición para realizar el trabajo</a:t>
            </a:r>
            <a:r>
              <a:rPr lang="es-MX" sz="1800" dirty="0">
                <a:solidFill>
                  <a:srgbClr val="5B5B5B"/>
                </a:solidFill>
                <a:effectLst/>
                <a:latin typeface="inherit"/>
                <a:ea typeface="Times New Roman" panose="02020603050405020304" pitchFamily="18" charset="0"/>
                <a:cs typeface="Arial" panose="020B0604020202020204" pitchFamily="34" charset="0"/>
              </a:rPr>
              <a:t> (estado físico, lesiones, estado psíquico, depresiones,…).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0000FF"/>
                </a:solidFill>
                <a:effectLst/>
                <a:latin typeface="inherit"/>
                <a:ea typeface="Times New Roman" panose="02020603050405020304" pitchFamily="18" charset="0"/>
                <a:cs typeface="Arial" panose="020B0604020202020204" pitchFamily="34" charset="0"/>
              </a:rPr>
              <a:t>Climatología y meteorología</a:t>
            </a:r>
            <a:r>
              <a:rPr lang="es-MX" sz="1800" dirty="0">
                <a:solidFill>
                  <a:srgbClr val="5B5B5B"/>
                </a:solidFill>
                <a:effectLst/>
                <a:latin typeface="inherit"/>
                <a:ea typeface="Times New Roman" panose="02020603050405020304" pitchFamily="18" charset="0"/>
                <a:cs typeface="Arial" panose="020B0604020202020204" pitchFamily="34" charset="0"/>
              </a:rPr>
              <a:t> (por ejemplo cuesta más correr contra el viento).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0000FF"/>
                </a:solidFill>
                <a:effectLst/>
                <a:latin typeface="inherit"/>
                <a:ea typeface="Times New Roman" panose="02020603050405020304" pitchFamily="18" charset="0"/>
                <a:cs typeface="Arial" panose="020B0604020202020204" pitchFamily="34" charset="0"/>
              </a:rPr>
              <a:t>La altitud</a:t>
            </a:r>
            <a:r>
              <a:rPr lang="es-MX" sz="1800" dirty="0">
                <a:solidFill>
                  <a:srgbClr val="5B5B5B"/>
                </a:solidFill>
                <a:effectLst/>
                <a:latin typeface="inherit"/>
                <a:ea typeface="Times New Roman" panose="02020603050405020304" pitchFamily="18" charset="0"/>
                <a:cs typeface="Arial" panose="020B0604020202020204" pitchFamily="34" charset="0"/>
              </a:rPr>
              <a:t> (por la presión parcial de oxígeno).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0000FF"/>
                </a:solidFill>
                <a:effectLst/>
                <a:latin typeface="inherit"/>
                <a:ea typeface="Times New Roman" panose="02020603050405020304" pitchFamily="18" charset="0"/>
                <a:cs typeface="Arial" panose="020B0604020202020204" pitchFamily="34" charset="0"/>
              </a:rPr>
              <a:t>Grado de oposición</a:t>
            </a:r>
            <a:r>
              <a:rPr lang="es-MX" sz="1800" dirty="0">
                <a:solidFill>
                  <a:srgbClr val="5B5B5B"/>
                </a:solidFill>
                <a:effectLst/>
                <a:latin typeface="inherit"/>
                <a:ea typeface="Times New Roman" panose="02020603050405020304" pitchFamily="18" charset="0"/>
                <a:cs typeface="Arial" panose="020B0604020202020204" pitchFamily="34" charset="0"/>
              </a:rPr>
              <a:t> del adversario (si lo hay).</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0000FF"/>
                </a:solidFill>
                <a:effectLst/>
                <a:latin typeface="inherit"/>
                <a:ea typeface="Times New Roman" panose="02020603050405020304" pitchFamily="18" charset="0"/>
                <a:cs typeface="Arial" panose="020B0604020202020204" pitchFamily="34" charset="0"/>
              </a:rPr>
              <a:t>Equipamiento y material</a:t>
            </a:r>
            <a:r>
              <a:rPr lang="es-MX" sz="1800" dirty="0">
                <a:solidFill>
                  <a:srgbClr val="5B5B5B"/>
                </a:solidFill>
                <a:effectLst/>
                <a:latin typeface="inherit"/>
                <a:ea typeface="Times New Roman" panose="02020603050405020304" pitchFamily="18" charset="0"/>
                <a:cs typeface="Arial" panose="020B0604020202020204" pitchFamily="34" charset="0"/>
              </a:rPr>
              <a:t>, por ejemplo correr en asfalto o por el campo, u otro ejemplo podría ser el peso de la bicicleta).</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0000FF"/>
                </a:solidFill>
                <a:effectLst/>
                <a:latin typeface="inherit"/>
                <a:ea typeface="Times New Roman" panose="02020603050405020304" pitchFamily="18" charset="0"/>
                <a:cs typeface="Arial" panose="020B0604020202020204" pitchFamily="34" charset="0"/>
              </a:rPr>
              <a:t>Método de trabajo</a:t>
            </a:r>
            <a:r>
              <a:rPr lang="es-MX" sz="1800" dirty="0">
                <a:solidFill>
                  <a:srgbClr val="5B5B5B"/>
                </a:solidFill>
                <a:effectLst/>
                <a:latin typeface="inherit"/>
                <a:ea typeface="Times New Roman" panose="02020603050405020304" pitchFamily="18" charset="0"/>
                <a:cs typeface="Arial" panose="020B0604020202020204" pitchFamily="34" charset="0"/>
              </a:rPr>
              <a:t>. Por ejemplo no es lo mismo correr una hora a 20 km/h, que hacer 6 repeticiones de 10 minutos a 20 Km/h, que hacer 10 repeticiones de 6 minutos a 20 Km/h. El descanso influye, hay que buscar la correcta relación entre el descanso y el estado de cansancio.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endParaRPr lang="es-MX" dirty="0">
              <a:solidFill>
                <a:srgbClr val="5B5B5B"/>
              </a:solidFill>
              <a:latin typeface="Arial" panose="020B060402020202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endParaRPr lang="es-MX" sz="1600" dirty="0">
              <a:solidFill>
                <a:srgbClr val="5B5B5B"/>
              </a:solidFill>
              <a:latin typeface="Arial" panose="020B060402020202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endParaRPr lang="es-MX" sz="1600" dirty="0">
              <a:solidFill>
                <a:srgbClr val="5B5B5B"/>
              </a:solidFill>
              <a:effectLst/>
              <a:latin typeface="Arial" panose="020B060402020202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endParaRPr lang="es-MX" sz="1600" dirty="0">
              <a:solidFill>
                <a:srgbClr val="5B5B5B"/>
              </a:solidFill>
              <a:latin typeface="Arial" panose="020B060402020202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endParaRPr lang="es-MX" sz="1600" dirty="0">
              <a:solidFill>
                <a:srgbClr val="5B5B5B"/>
              </a:solidFill>
              <a:effectLst/>
              <a:latin typeface="Arial" panose="020B060402020202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endParaRPr lang="es-MX" sz="1600" dirty="0">
              <a:solidFill>
                <a:srgbClr val="5B5B5B"/>
              </a:solidFill>
              <a:latin typeface="Arial" panose="020B060402020202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endParaRPr lang="es-MX" sz="1600" dirty="0">
              <a:solidFill>
                <a:srgbClr val="5B5B5B"/>
              </a:solidFill>
              <a:latin typeface="Arial" panose="020B060402020202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endParaRPr lang="es-MX" sz="1600" dirty="0">
              <a:solidFill>
                <a:srgbClr val="5B5B5B"/>
              </a:solidFill>
              <a:latin typeface="Arial" panose="020B060402020202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83278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27D3F3-D563-4CDB-B2A2-F5BB9A46D09E}"/>
              </a:ext>
            </a:extLst>
          </p:cNvPr>
          <p:cNvSpPr>
            <a:spLocks noGrp="1"/>
          </p:cNvSpPr>
          <p:nvPr>
            <p:ph type="title"/>
          </p:nvPr>
        </p:nvSpPr>
        <p:spPr/>
        <p:txBody>
          <a:bodyPr/>
          <a:lstStyle/>
          <a:p>
            <a:pPr algn="ctr"/>
            <a:r>
              <a:rPr lang="es-MX" b="1" dirty="0">
                <a:solidFill>
                  <a:srgbClr val="7030A0"/>
                </a:solidFill>
                <a:latin typeface="Algerian" panose="04020705040A02060702" pitchFamily="82" charset="0"/>
              </a:rPr>
              <a:t>POTENCIAL ENTRENANTE</a:t>
            </a:r>
          </a:p>
        </p:txBody>
      </p:sp>
      <p:sp>
        <p:nvSpPr>
          <p:cNvPr id="3" name="Marcador de contenido 2">
            <a:extLst>
              <a:ext uri="{FF2B5EF4-FFF2-40B4-BE49-F238E27FC236}">
                <a16:creationId xmlns:a16="http://schemas.microsoft.com/office/drawing/2014/main" id="{10C1F078-B8B2-4CED-898A-26D3A044AFE0}"/>
              </a:ext>
            </a:extLst>
          </p:cNvPr>
          <p:cNvSpPr>
            <a:spLocks noGrp="1"/>
          </p:cNvSpPr>
          <p:nvPr>
            <p:ph idx="1"/>
          </p:nvPr>
        </p:nvSpPr>
        <p:spPr/>
        <p:txBody>
          <a:bodyPr>
            <a:normAutofit fontScale="92500"/>
          </a:bodyPr>
          <a:lstStyle/>
          <a:p>
            <a:pPr marL="0" lvl="0" indent="0" algn="just" fontAlgn="base">
              <a:lnSpc>
                <a:spcPct val="107000"/>
              </a:lnSpc>
              <a:spcAft>
                <a:spcPts val="800"/>
              </a:spcAft>
              <a:buSzPts val="1000"/>
              <a:buNone/>
              <a:tabLst>
                <a:tab pos="457200" algn="l"/>
              </a:tabLst>
            </a:pPr>
            <a:r>
              <a:rPr lang="es-MX" sz="1800" b="1" dirty="0">
                <a:solidFill>
                  <a:srgbClr val="0000FF"/>
                </a:solidFill>
                <a:effectLst/>
                <a:latin typeface="inherit"/>
                <a:ea typeface="Times New Roman" panose="02020603050405020304" pitchFamily="18" charset="0"/>
                <a:cs typeface="Arial" panose="020B0604020202020204" pitchFamily="34" charset="0"/>
              </a:rPr>
              <a:t>Potencial Entrenante</a:t>
            </a:r>
            <a:r>
              <a:rPr lang="es-MX" sz="1800" dirty="0">
                <a:solidFill>
                  <a:srgbClr val="5B5B5B"/>
                </a:solidFill>
                <a:effectLst/>
                <a:latin typeface="inherit"/>
                <a:ea typeface="Times New Roman" panose="02020603050405020304" pitchFamily="18" charset="0"/>
                <a:cs typeface="Arial" panose="020B0604020202020204" pitchFamily="34" charset="0"/>
              </a:rPr>
              <a:t>: Una </a:t>
            </a:r>
            <a:r>
              <a:rPr lang="es-MX" sz="1800" b="1" dirty="0">
                <a:solidFill>
                  <a:srgbClr val="5B5B5B"/>
                </a:solidFill>
                <a:effectLst/>
                <a:latin typeface="inherit"/>
                <a:ea typeface="Times New Roman" panose="02020603050405020304" pitchFamily="18" charset="0"/>
                <a:cs typeface="Arial" panose="020B0604020202020204" pitchFamily="34" charset="0"/>
              </a:rPr>
              <a:t>carga de entrenamiento</a:t>
            </a:r>
            <a:r>
              <a:rPr lang="es-MX" sz="1800" dirty="0">
                <a:solidFill>
                  <a:srgbClr val="5B5B5B"/>
                </a:solidFill>
                <a:effectLst/>
                <a:latin typeface="inherit"/>
                <a:ea typeface="Times New Roman" panose="02020603050405020304" pitchFamily="18" charset="0"/>
                <a:cs typeface="Arial" panose="020B0604020202020204" pitchFamily="34" charset="0"/>
              </a:rPr>
              <a:t> tiene la posibilidad de provocar reacciones funcionales de adaptación en el organismo del deportista y modificar su nivel de entrenamiento.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es-MX" sz="1800" dirty="0">
                <a:solidFill>
                  <a:srgbClr val="5B5B5B"/>
                </a:solidFill>
                <a:effectLst/>
                <a:latin typeface="Arial" panose="020B0604020202020204" pitchFamily="34" charset="0"/>
                <a:ea typeface="Times New Roman" panose="02020603050405020304" pitchFamily="18" charset="0"/>
              </a:rPr>
              <a:t>A priori una carga permite que un deportista se entrene y mejore su rendimiento. Es decir que en potencia una carga tiene la posibilidad de entrenar y mejorar el rendimiento del deportista.</a:t>
            </a:r>
          </a:p>
          <a:p>
            <a:pPr marL="0" indent="0" algn="just">
              <a:buNone/>
            </a:pPr>
            <a:endParaRPr lang="es-MX" sz="1800" dirty="0">
              <a:solidFill>
                <a:srgbClr val="5B5B5B"/>
              </a:solidFill>
              <a:effectLst/>
              <a:latin typeface="Arial" panose="020B0604020202020204" pitchFamily="34" charset="0"/>
              <a:ea typeface="Times New Roman" panose="02020603050405020304" pitchFamily="18" charset="0"/>
            </a:endParaRPr>
          </a:p>
          <a:p>
            <a:pPr marL="0" indent="0" algn="just">
              <a:buNone/>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La relación entre la carga y el nivel de entrenamiento determina distintos efectos. Cuando el </a:t>
            </a:r>
            <a:r>
              <a:rPr lang="es-MX" sz="1800" b="1" dirty="0">
                <a:solidFill>
                  <a:srgbClr val="5B5B5B"/>
                </a:solidFill>
                <a:effectLst/>
                <a:latin typeface="inherit"/>
                <a:ea typeface="Times New Roman" panose="02020603050405020304" pitchFamily="18" charset="0"/>
                <a:cs typeface="Arial" panose="020B0604020202020204" pitchFamily="34" charset="0"/>
              </a:rPr>
              <a:t>potencial entrenante</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de la carga es elevado y se aplica a alguien desentrenado, la gama de efectos es bastante amplia. Cuando alguien está muy entrenado el efecto de la misma </a:t>
            </a:r>
            <a:r>
              <a:rPr lang="es-MX" sz="1800" b="1" dirty="0">
                <a:solidFill>
                  <a:srgbClr val="5B5B5B"/>
                </a:solidFill>
                <a:effectLst/>
                <a:latin typeface="inherit"/>
                <a:ea typeface="Times New Roman" panose="02020603050405020304" pitchFamily="18" charset="0"/>
                <a:cs typeface="Arial" panose="020B0604020202020204" pitchFamily="34" charset="0"/>
              </a:rPr>
              <a:t>carga de entrenamiento</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es menor que en alguien desentrenado. En definitiva el </a:t>
            </a:r>
            <a:r>
              <a:rPr lang="es-MX" sz="1800" b="1" dirty="0">
                <a:solidFill>
                  <a:srgbClr val="5B5B5B"/>
                </a:solidFill>
                <a:effectLst/>
                <a:latin typeface="inherit"/>
                <a:ea typeface="Times New Roman" panose="02020603050405020304" pitchFamily="18" charset="0"/>
                <a:cs typeface="Arial" panose="020B0604020202020204" pitchFamily="34" charset="0"/>
              </a:rPr>
              <a:t>potencial entrenante</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de una carga depende del nivel de entrenamiento del sujeto.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Tree>
    <p:extLst>
      <p:ext uri="{BB962C8B-B14F-4D97-AF65-F5344CB8AC3E}">
        <p14:creationId xmlns:p14="http://schemas.microsoft.com/office/powerpoint/2010/main" val="2983934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Efecto de las cargas de entrenamiento">
            <a:hlinkClick r:id="rId2"/>
            <a:extLst>
              <a:ext uri="{FF2B5EF4-FFF2-40B4-BE49-F238E27FC236}">
                <a16:creationId xmlns:a16="http://schemas.microsoft.com/office/drawing/2014/main" id="{CE7AD1F8-D912-4188-8896-8E0F8B02E12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33670" y="795131"/>
            <a:ext cx="9952382" cy="5565912"/>
          </a:xfrm>
          <a:prstGeom prst="rect">
            <a:avLst/>
          </a:prstGeom>
          <a:noFill/>
          <a:ln>
            <a:noFill/>
          </a:ln>
        </p:spPr>
      </p:pic>
    </p:spTree>
    <p:extLst>
      <p:ext uri="{BB962C8B-B14F-4D97-AF65-F5344CB8AC3E}">
        <p14:creationId xmlns:p14="http://schemas.microsoft.com/office/powerpoint/2010/main" val="919060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43C8B3-075A-4923-BA60-CFE584898332}"/>
              </a:ext>
            </a:extLst>
          </p:cNvPr>
          <p:cNvSpPr>
            <a:spLocks noGrp="1"/>
          </p:cNvSpPr>
          <p:nvPr>
            <p:ph type="title"/>
          </p:nvPr>
        </p:nvSpPr>
        <p:spPr>
          <a:xfrm>
            <a:off x="838200" y="365126"/>
            <a:ext cx="10515600" cy="204718"/>
          </a:xfrm>
        </p:spPr>
        <p:txBody>
          <a:bodyPr>
            <a:normAutofit fontScale="90000"/>
          </a:bodyPr>
          <a:lstStyle/>
          <a:p>
            <a:endParaRPr lang="es-MX" dirty="0"/>
          </a:p>
        </p:txBody>
      </p:sp>
      <p:sp>
        <p:nvSpPr>
          <p:cNvPr id="3" name="Marcador de contenido 2">
            <a:extLst>
              <a:ext uri="{FF2B5EF4-FFF2-40B4-BE49-F238E27FC236}">
                <a16:creationId xmlns:a16="http://schemas.microsoft.com/office/drawing/2014/main" id="{1A9519A0-D260-4767-A994-1FCA96003DB8}"/>
              </a:ext>
            </a:extLst>
          </p:cNvPr>
          <p:cNvSpPr>
            <a:spLocks noGrp="1"/>
          </p:cNvSpPr>
          <p:nvPr>
            <p:ph sz="half" idx="1"/>
          </p:nvPr>
        </p:nvSpPr>
        <p:spPr>
          <a:xfrm>
            <a:off x="838200" y="1033670"/>
            <a:ext cx="5181600" cy="5143293"/>
          </a:xfrm>
        </p:spPr>
        <p:txBody>
          <a:bodyPr>
            <a:normAutofit fontScale="92500" lnSpcReduction="10000"/>
          </a:bodyPr>
          <a:lstStyle/>
          <a:p>
            <a:pPr marL="0" indent="0">
              <a:buNone/>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Al aplicar la misma carga repetidamente el </a:t>
            </a:r>
            <a:r>
              <a:rPr lang="es-MX" sz="1800" b="1" dirty="0">
                <a:solidFill>
                  <a:srgbClr val="5B5B5B"/>
                </a:solidFill>
                <a:effectLst/>
                <a:latin typeface="inherit"/>
                <a:ea typeface="Times New Roman" panose="02020603050405020304" pitchFamily="18" charset="0"/>
                <a:cs typeface="Arial" panose="020B0604020202020204" pitchFamily="34" charset="0"/>
              </a:rPr>
              <a:t>potencial de la carga</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disminuye hasta llegar a no mejorar.</a:t>
            </a:r>
          </a:p>
          <a:p>
            <a:pPr marL="0" indent="0">
              <a:buNone/>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A medida que pasa el tiempo la magnitud de las </a:t>
            </a:r>
            <a:r>
              <a:rPr lang="es-MX" sz="1800" b="1" dirty="0">
                <a:solidFill>
                  <a:srgbClr val="5B5B5B"/>
                </a:solidFill>
                <a:effectLst/>
                <a:latin typeface="inherit"/>
                <a:ea typeface="Times New Roman" panose="02020603050405020304" pitchFamily="18" charset="0"/>
                <a:cs typeface="Arial" panose="020B0604020202020204" pitchFamily="34" charset="0"/>
              </a:rPr>
              <a:t>cargas de entrenamiento</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aumenta, ya que el sujeto está entrenado y tiene su nivel de entrenamiento progresivamente más alto. Si no se aumentase la carga, la misma carga tendría un </a:t>
            </a:r>
            <a:r>
              <a:rPr lang="es-MX" sz="1800" b="1" dirty="0">
                <a:solidFill>
                  <a:srgbClr val="000000"/>
                </a:solidFill>
                <a:effectLst/>
                <a:latin typeface="inherit"/>
                <a:ea typeface="Times New Roman" panose="02020603050405020304" pitchFamily="18" charset="0"/>
                <a:cs typeface="Arial" panose="020B0604020202020204" pitchFamily="34" charset="0"/>
              </a:rPr>
              <a:t>potencial entrenante</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menor.</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fontAlgn="base">
              <a:lnSpc>
                <a:spcPct val="107000"/>
              </a:lnSpc>
              <a:spcAft>
                <a:spcPts val="800"/>
              </a:spcAft>
              <a:buNone/>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Una consecuencia de la disminución del </a:t>
            </a:r>
            <a:r>
              <a:rPr lang="es-MX" sz="1800" dirty="0">
                <a:solidFill>
                  <a:srgbClr val="0000FF"/>
                </a:solidFill>
                <a:effectLst/>
                <a:latin typeface="inherit"/>
                <a:ea typeface="Times New Roman" panose="02020603050405020304" pitchFamily="18" charset="0"/>
                <a:cs typeface="Arial" panose="020B0604020202020204" pitchFamily="34" charset="0"/>
              </a:rPr>
              <a:t>potencial entrenante</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es que hay que cambiar los contenidos (actividades) para volver a conseguir un nuevo aumento de </a:t>
            </a:r>
            <a:r>
              <a:rPr lang="es-MX" sz="1800" dirty="0">
                <a:solidFill>
                  <a:srgbClr val="0000FF"/>
                </a:solidFill>
                <a:effectLst/>
                <a:latin typeface="inherit"/>
                <a:ea typeface="Times New Roman" panose="02020603050405020304" pitchFamily="18" charset="0"/>
                <a:cs typeface="Arial" panose="020B0604020202020204" pitchFamily="34" charset="0"/>
              </a:rPr>
              <a:t>potencial entrenante</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fontAlgn="base">
              <a:lnSpc>
                <a:spcPct val="107000"/>
              </a:lnSpc>
              <a:spcAft>
                <a:spcPts val="1800"/>
              </a:spcAft>
              <a:buNone/>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Un contenido permite mejorar pero llega a un punto que se estabiliza, es entonces cuando hay que variar ese contenido. Para variar ese contenido podemos jugar con dos variables;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
        <p:nvSpPr>
          <p:cNvPr id="4" name="Marcador de contenido 3">
            <a:extLst>
              <a:ext uri="{FF2B5EF4-FFF2-40B4-BE49-F238E27FC236}">
                <a16:creationId xmlns:a16="http://schemas.microsoft.com/office/drawing/2014/main" id="{F452FD6A-15A2-4FED-8895-100A42B97A27}"/>
              </a:ext>
            </a:extLst>
          </p:cNvPr>
          <p:cNvSpPr>
            <a:spLocks noGrp="1"/>
          </p:cNvSpPr>
          <p:nvPr>
            <p:ph sz="half" idx="2"/>
          </p:nvPr>
        </p:nvSpPr>
        <p:spPr>
          <a:xfrm>
            <a:off x="6172200" y="1033670"/>
            <a:ext cx="5181600" cy="5143293"/>
          </a:xfrm>
        </p:spPr>
        <p:txBody>
          <a:bodyPr>
            <a:normAutofit fontScale="92500" lnSpcReduction="10000"/>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2600" dirty="0">
                <a:solidFill>
                  <a:srgbClr val="5B5B5B"/>
                </a:solidFill>
                <a:effectLst/>
                <a:latin typeface="inherit"/>
                <a:ea typeface="Times New Roman" panose="02020603050405020304" pitchFamily="18" charset="0"/>
                <a:cs typeface="Arial" panose="020B0604020202020204" pitchFamily="34" charset="0"/>
              </a:rPr>
              <a:t>El nivel de entrenamiento del deportista.</a:t>
            </a:r>
            <a:endParaRPr lang="es-MX" sz="2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2600" dirty="0">
                <a:solidFill>
                  <a:srgbClr val="5B5B5B"/>
                </a:solidFill>
                <a:effectLst/>
                <a:latin typeface="inherit"/>
                <a:ea typeface="Times New Roman" panose="02020603050405020304" pitchFamily="18" charset="0"/>
                <a:cs typeface="Arial" panose="020B0604020202020204" pitchFamily="34" charset="0"/>
              </a:rPr>
              <a:t>Los contenidos.</a:t>
            </a:r>
            <a:endParaRPr lang="es-MX" sz="2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fontAlgn="base">
              <a:lnSpc>
                <a:spcPct val="107000"/>
              </a:lnSpc>
              <a:spcAft>
                <a:spcPts val="1800"/>
              </a:spcAft>
              <a:buNone/>
            </a:pPr>
            <a:r>
              <a:rPr lang="es-MX" sz="26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A priori cada carga ofrece unas posibilidades de adaptación funcional. Si hay mucha diferencia entre el nivel de entrenamiento y el potencial de entrenamiento habrá mucha mejora. Si hay poca diferencia tendremos que aplicar cargas mayores y/o variar los contenidos.</a:t>
            </a:r>
            <a:endParaRPr lang="es-MX" sz="2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Tree>
    <p:extLst>
      <p:ext uri="{BB962C8B-B14F-4D97-AF65-F5344CB8AC3E}">
        <p14:creationId xmlns:p14="http://schemas.microsoft.com/office/powerpoint/2010/main" val="2884464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Carga Potencial Entrenante">
            <a:hlinkClick r:id="rId2"/>
            <a:extLst>
              <a:ext uri="{FF2B5EF4-FFF2-40B4-BE49-F238E27FC236}">
                <a16:creationId xmlns:a16="http://schemas.microsoft.com/office/drawing/2014/main" id="{AE9E8EE1-069F-42A8-BC06-CFDD78E2941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92696" y="1033670"/>
            <a:ext cx="9607826" cy="4943059"/>
          </a:xfrm>
          <a:prstGeom prst="rect">
            <a:avLst/>
          </a:prstGeom>
          <a:noFill/>
          <a:ln>
            <a:noFill/>
          </a:ln>
        </p:spPr>
      </p:pic>
    </p:spTree>
    <p:extLst>
      <p:ext uri="{BB962C8B-B14F-4D97-AF65-F5344CB8AC3E}">
        <p14:creationId xmlns:p14="http://schemas.microsoft.com/office/powerpoint/2010/main" val="163360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250273-D6C0-42D9-940C-335DFE00FD79}"/>
              </a:ext>
            </a:extLst>
          </p:cNvPr>
          <p:cNvSpPr>
            <a:spLocks noGrp="1"/>
          </p:cNvSpPr>
          <p:nvPr>
            <p:ph type="title"/>
          </p:nvPr>
        </p:nvSpPr>
        <p:spPr/>
        <p:txBody>
          <a:bodyPr/>
          <a:lstStyle/>
          <a:p>
            <a:pPr algn="ctr"/>
            <a:r>
              <a:rPr lang="es-MX" dirty="0">
                <a:solidFill>
                  <a:srgbClr val="7030A0"/>
                </a:solidFill>
                <a:latin typeface="Bodoni MT Black" panose="02070A03080606020203" pitchFamily="18" charset="0"/>
              </a:rPr>
              <a:t>EFECTO ENTRENANTE</a:t>
            </a:r>
          </a:p>
        </p:txBody>
      </p:sp>
      <p:sp>
        <p:nvSpPr>
          <p:cNvPr id="3" name="Marcador de contenido 2">
            <a:extLst>
              <a:ext uri="{FF2B5EF4-FFF2-40B4-BE49-F238E27FC236}">
                <a16:creationId xmlns:a16="http://schemas.microsoft.com/office/drawing/2014/main" id="{49F25DD4-ADC1-44A7-8BF1-818C855FC9AF}"/>
              </a:ext>
            </a:extLst>
          </p:cNvPr>
          <p:cNvSpPr>
            <a:spLocks noGrp="1"/>
          </p:cNvSpPr>
          <p:nvPr>
            <p:ph sz="half" idx="1"/>
          </p:nvPr>
        </p:nvSpPr>
        <p:spPr/>
        <p:txBody>
          <a:bodyPr>
            <a:normAutofit lnSpcReduction="10000"/>
          </a:bodyPr>
          <a:lstStyle/>
          <a:p>
            <a:pPr marL="0" indent="0" algn="just">
              <a:buNone/>
            </a:pPr>
            <a:endParaRPr lang="es-MX" b="1" dirty="0">
              <a:solidFill>
                <a:srgbClr val="0000FF"/>
              </a:solidFill>
              <a:effectLst/>
              <a:latin typeface="inherit"/>
              <a:ea typeface="Times New Roman" panose="02020603050405020304" pitchFamily="18" charset="0"/>
              <a:cs typeface="Arial" panose="020B0604020202020204" pitchFamily="34" charset="0"/>
            </a:endParaRPr>
          </a:p>
          <a:p>
            <a:pPr marL="0" indent="0" algn="just">
              <a:buNone/>
            </a:pPr>
            <a:endParaRPr lang="es-MX" b="1" dirty="0">
              <a:solidFill>
                <a:srgbClr val="0000FF"/>
              </a:solidFill>
              <a:latin typeface="inherit"/>
              <a:ea typeface="Times New Roman" panose="02020603050405020304" pitchFamily="18" charset="0"/>
              <a:cs typeface="Arial" panose="020B0604020202020204" pitchFamily="34" charset="0"/>
            </a:endParaRPr>
          </a:p>
          <a:p>
            <a:pPr marL="0" indent="0" algn="just">
              <a:buNone/>
            </a:pPr>
            <a:r>
              <a:rPr lang="es-MX" b="1" dirty="0">
                <a:solidFill>
                  <a:srgbClr val="0000FF"/>
                </a:solidFill>
                <a:effectLst/>
                <a:latin typeface="inherit"/>
                <a:ea typeface="Times New Roman" panose="02020603050405020304" pitchFamily="18" charset="0"/>
                <a:cs typeface="Arial" panose="020B0604020202020204" pitchFamily="34" charset="0"/>
              </a:rPr>
              <a:t>Efecto Entrenante</a:t>
            </a:r>
            <a:r>
              <a:rPr lang="es-MX" dirty="0">
                <a:solidFill>
                  <a:srgbClr val="5B5B5B"/>
                </a:solidFill>
                <a:effectLst/>
                <a:latin typeface="inherit"/>
                <a:ea typeface="Times New Roman" panose="02020603050405020304" pitchFamily="18" charset="0"/>
                <a:cs typeface="Arial" panose="020B0604020202020204" pitchFamily="34" charset="0"/>
              </a:rPr>
              <a:t>: Al aplicar una misma carga a diferentes sujetos tienen efectos distintos (además de que el potencial entrenante es diferente). A su vez la recuperación será distinta.</a:t>
            </a:r>
            <a:endParaRPr lang="es-MX"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pic>
        <p:nvPicPr>
          <p:cNvPr id="5" name="Marcador de contenido 4" descr="Gráfico Carga Potencial Entrenante">
            <a:hlinkClick r:id="rId2"/>
            <a:extLst>
              <a:ext uri="{FF2B5EF4-FFF2-40B4-BE49-F238E27FC236}">
                <a16:creationId xmlns:a16="http://schemas.microsoft.com/office/drawing/2014/main" id="{B9F4AE48-52EA-46F9-8478-A53370E0B628}"/>
              </a:ext>
            </a:extLst>
          </p:cNvPr>
          <p:cNvPicPr>
            <a:picLocks noGrp="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6181725" y="2879982"/>
            <a:ext cx="4718050" cy="2671248"/>
          </a:xfrm>
          <a:prstGeom prst="rect">
            <a:avLst/>
          </a:prstGeom>
          <a:noFill/>
          <a:ln>
            <a:noFill/>
          </a:ln>
        </p:spPr>
      </p:pic>
    </p:spTree>
    <p:extLst>
      <p:ext uri="{BB962C8B-B14F-4D97-AF65-F5344CB8AC3E}">
        <p14:creationId xmlns:p14="http://schemas.microsoft.com/office/powerpoint/2010/main" val="1253599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9933ADF-D0F7-4643-96A7-3D29B96F51B8}"/>
              </a:ext>
            </a:extLst>
          </p:cNvPr>
          <p:cNvSpPr txBox="1"/>
          <p:nvPr/>
        </p:nvSpPr>
        <p:spPr>
          <a:xfrm>
            <a:off x="1146629" y="2008686"/>
            <a:ext cx="9637485" cy="3336426"/>
          </a:xfrm>
          <a:prstGeom prst="rect">
            <a:avLst/>
          </a:prstGeom>
          <a:noFill/>
        </p:spPr>
        <p:txBody>
          <a:bodyPr wrap="square">
            <a:spAutoFit/>
          </a:bodyPr>
          <a:lstStyle/>
          <a:p>
            <a:pPr algn="just" fontAlgn="base">
              <a:lnSpc>
                <a:spcPct val="107000"/>
              </a:lnSpc>
              <a:spcAft>
                <a:spcPts val="800"/>
              </a:spcAft>
            </a:pPr>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Una carga aplicada tiene un </a:t>
            </a:r>
            <a:r>
              <a:rPr lang="es-MX" sz="2400" b="1" dirty="0">
                <a:solidFill>
                  <a:srgbClr val="5B5B5B"/>
                </a:solidFill>
                <a:effectLst/>
                <a:latin typeface="inherit"/>
                <a:ea typeface="Times New Roman" panose="02020603050405020304" pitchFamily="18" charset="0"/>
                <a:cs typeface="Arial" panose="020B0604020202020204" pitchFamily="34" charset="0"/>
              </a:rPr>
              <a:t>potencial entrenante</a:t>
            </a:r>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diferente para cada sujeto, y además provoca un efecto entrenante. En definitiva el </a:t>
            </a:r>
            <a:r>
              <a:rPr lang="es-MX" sz="2400" b="1" dirty="0">
                <a:solidFill>
                  <a:srgbClr val="5B5B5B"/>
                </a:solidFill>
                <a:effectLst/>
                <a:latin typeface="inherit"/>
                <a:ea typeface="Times New Roman" panose="02020603050405020304" pitchFamily="18" charset="0"/>
                <a:cs typeface="Arial" panose="020B0604020202020204" pitchFamily="34" charset="0"/>
              </a:rPr>
              <a:t>efecto entrenante</a:t>
            </a:r>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no es más que el resultado provocado por la aplicación de la carga sobre el organismo de un deportista como consecuencia de la solicitación del organismo.</a:t>
            </a:r>
            <a:endParaRPr lang="es-MX" sz="2400" dirty="0">
              <a:latin typeface="Calibri" panose="020F0502020204030204" pitchFamily="34" charset="0"/>
              <a:ea typeface="Times New Roman" panose="02020603050405020304" pitchFamily="18" charset="0"/>
              <a:cs typeface="Times New Roman" panose="02020603050405020304" pitchFamily="18" charset="0"/>
            </a:endParaRPr>
          </a:p>
          <a:p>
            <a:pPr algn="just" fontAlgn="base">
              <a:lnSpc>
                <a:spcPct val="107000"/>
              </a:lnSpc>
              <a:spcAft>
                <a:spcPts val="800"/>
              </a:spcAft>
            </a:pPr>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El </a:t>
            </a:r>
            <a:r>
              <a:rPr lang="es-MX" sz="2400" b="1" dirty="0">
                <a:solidFill>
                  <a:srgbClr val="5B5B5B"/>
                </a:solidFill>
                <a:effectLst/>
                <a:latin typeface="inherit"/>
                <a:ea typeface="Times New Roman" panose="02020603050405020304" pitchFamily="18" charset="0"/>
                <a:cs typeface="Arial" panose="020B0604020202020204" pitchFamily="34" charset="0"/>
              </a:rPr>
              <a:t>potencial entrenante</a:t>
            </a:r>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es la posibilidad de crear efectos, mientras que el </a:t>
            </a:r>
            <a:r>
              <a:rPr lang="es-MX" sz="2400" b="1" dirty="0">
                <a:solidFill>
                  <a:srgbClr val="5B5B5B"/>
                </a:solidFill>
                <a:effectLst/>
                <a:latin typeface="inherit"/>
                <a:ea typeface="Times New Roman" panose="02020603050405020304" pitchFamily="18" charset="0"/>
                <a:cs typeface="Arial" panose="020B0604020202020204" pitchFamily="34" charset="0"/>
              </a:rPr>
              <a:t>efecto entrenante</a:t>
            </a:r>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es el resultado o las repercusiones una vez se ha aplicado esa carga.</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11677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DDDE47-1E0E-4032-B925-7A2BC5C18A68}"/>
              </a:ext>
            </a:extLst>
          </p:cNvPr>
          <p:cNvSpPr>
            <a:spLocks noGrp="1"/>
          </p:cNvSpPr>
          <p:nvPr>
            <p:ph type="title"/>
          </p:nvPr>
        </p:nvSpPr>
        <p:spPr/>
        <p:txBody>
          <a:bodyPr/>
          <a:lstStyle/>
          <a:p>
            <a:r>
              <a:rPr lang="es-MX" dirty="0">
                <a:solidFill>
                  <a:srgbClr val="7030A0"/>
                </a:solidFill>
                <a:latin typeface="Algerian" panose="04020705040A02060702" pitchFamily="82" charset="0"/>
              </a:rPr>
              <a:t>TIPOS DE EFECTOS ENTRENANTES</a:t>
            </a:r>
          </a:p>
        </p:txBody>
      </p:sp>
      <p:sp>
        <p:nvSpPr>
          <p:cNvPr id="3" name="Marcador de contenido 2">
            <a:extLst>
              <a:ext uri="{FF2B5EF4-FFF2-40B4-BE49-F238E27FC236}">
                <a16:creationId xmlns:a16="http://schemas.microsoft.com/office/drawing/2014/main" id="{53D6DE96-DD41-4134-BC43-ECC85EBA89A5}"/>
              </a:ext>
            </a:extLst>
          </p:cNvPr>
          <p:cNvSpPr>
            <a:spLocks noGrp="1"/>
          </p:cNvSpPr>
          <p:nvPr>
            <p:ph idx="1"/>
          </p:nvPr>
        </p:nvSpPr>
        <p:spPr/>
        <p:txBody>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FF0000"/>
                </a:solidFill>
                <a:effectLst/>
                <a:latin typeface="inherit"/>
                <a:ea typeface="Times New Roman" panose="02020603050405020304" pitchFamily="18" charset="0"/>
                <a:cs typeface="Arial" panose="020B0604020202020204" pitchFamily="34" charset="0"/>
              </a:rPr>
              <a:t>Simple o parcial</a:t>
            </a:r>
            <a:r>
              <a:rPr lang="es-MX" sz="1800" dirty="0">
                <a:solidFill>
                  <a:srgbClr val="5B5B5B"/>
                </a:solidFill>
                <a:effectLst/>
                <a:latin typeface="inherit"/>
                <a:ea typeface="Times New Roman" panose="02020603050405020304" pitchFamily="18" charset="0"/>
                <a:cs typeface="Arial" panose="020B0604020202020204" pitchFamily="34" charset="0"/>
              </a:rPr>
              <a:t>. Producido por actividades simples o parciales del ejercicio. Variaciones dadas por el ejercicio físico (que son medios del entrenamiento muy simples). Un ejemplo muy claro sería el aumento de la frecuencia cardíaca durante un ejercicio de carrera. Hay una relación directa entre el efecto simple o parcial y el ejercicio, de hecho este es su causante.</a:t>
            </a:r>
          </a:p>
          <a:p>
            <a:pPr marL="0" lvl="0" indent="0" algn="just" fontAlgn="base">
              <a:lnSpc>
                <a:spcPct val="107000"/>
              </a:lnSpc>
              <a:spcAft>
                <a:spcPts val="800"/>
              </a:spcAft>
              <a:buSzPts val="1000"/>
              <a:buNone/>
              <a:tabLst>
                <a:tab pos="457200" algn="l"/>
              </a:tabLst>
            </a:pP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FF0000"/>
                </a:solidFill>
                <a:effectLst/>
                <a:latin typeface="inherit"/>
                <a:ea typeface="Times New Roman" panose="02020603050405020304" pitchFamily="18" charset="0"/>
                <a:cs typeface="Arial" panose="020B0604020202020204" pitchFamily="34" charset="0"/>
              </a:rPr>
              <a:t>Inmediato</a:t>
            </a:r>
            <a:r>
              <a:rPr lang="es-MX" sz="1800" dirty="0">
                <a:solidFill>
                  <a:srgbClr val="5B5B5B"/>
                </a:solidFill>
                <a:effectLst/>
                <a:latin typeface="inherit"/>
                <a:ea typeface="Times New Roman" panose="02020603050405020304" pitchFamily="18" charset="0"/>
                <a:cs typeface="Arial" panose="020B0604020202020204" pitchFamily="34" charset="0"/>
              </a:rPr>
              <a:t>. Suma de los efectos parciales. Son los cambios producidos al terminar una sesión. Evidentemente los efectos inmediatos se relacionarían con la sesión (conjunto de ejercicios). Un ejemplo podría ser la pérdida de peso tras una sesión de entrenamiento.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Tree>
    <p:extLst>
      <p:ext uri="{BB962C8B-B14F-4D97-AF65-F5344CB8AC3E}">
        <p14:creationId xmlns:p14="http://schemas.microsoft.com/office/powerpoint/2010/main" val="2413147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4AE460-24CA-4EDA-A160-3F799DFD7F87}"/>
              </a:ext>
            </a:extLst>
          </p:cNvPr>
          <p:cNvSpPr>
            <a:spLocks noGrp="1"/>
          </p:cNvSpPr>
          <p:nvPr>
            <p:ph type="title"/>
          </p:nvPr>
        </p:nvSpPr>
        <p:spPr/>
        <p:txBody>
          <a:bodyPr/>
          <a:lstStyle/>
          <a:p>
            <a:r>
              <a:rPr lang="es-MX" dirty="0">
                <a:solidFill>
                  <a:srgbClr val="7030A0"/>
                </a:solidFill>
                <a:latin typeface="Algerian" panose="04020705040A02060702" pitchFamily="82" charset="0"/>
              </a:rPr>
              <a:t>TIPOS DE EFECTOS ENTRENANTES</a:t>
            </a:r>
          </a:p>
        </p:txBody>
      </p:sp>
      <p:sp>
        <p:nvSpPr>
          <p:cNvPr id="3" name="Marcador de contenido 2">
            <a:extLst>
              <a:ext uri="{FF2B5EF4-FFF2-40B4-BE49-F238E27FC236}">
                <a16:creationId xmlns:a16="http://schemas.microsoft.com/office/drawing/2014/main" id="{42B1D541-AE14-4C13-9273-C49AE8AA2EF0}"/>
              </a:ext>
            </a:extLst>
          </p:cNvPr>
          <p:cNvSpPr>
            <a:spLocks noGrp="1"/>
          </p:cNvSpPr>
          <p:nvPr>
            <p:ph idx="1"/>
          </p:nvPr>
        </p:nvSpPr>
        <p:spPr/>
        <p:txBody>
          <a:bodyPr/>
          <a:lstStyle/>
          <a:p>
            <a:pPr marL="0" indent="0" algn="just">
              <a:buNone/>
            </a:pPr>
            <a:r>
              <a:rPr lang="es-MX" sz="2000" dirty="0">
                <a:solidFill>
                  <a:srgbClr val="FF0000"/>
                </a:solidFill>
                <a:effectLst/>
                <a:latin typeface="inherit"/>
                <a:ea typeface="Times New Roman" panose="02020603050405020304" pitchFamily="18" charset="0"/>
                <a:cs typeface="Arial" panose="020B0604020202020204" pitchFamily="34" charset="0"/>
              </a:rPr>
              <a:t>Retardado</a:t>
            </a:r>
            <a:r>
              <a:rPr lang="es-MX" sz="2000" dirty="0">
                <a:solidFill>
                  <a:srgbClr val="5B5B5B"/>
                </a:solidFill>
                <a:effectLst/>
                <a:latin typeface="inherit"/>
                <a:ea typeface="Times New Roman" panose="02020603050405020304" pitchFamily="18" charset="0"/>
                <a:cs typeface="Arial" panose="020B0604020202020204" pitchFamily="34" charset="0"/>
              </a:rPr>
              <a:t>. Son efectos que tardan un cierto en aparecer. Son cambios producidos en plazos de tiempo más amplios. Son la suma de los efectos inmediatos manifestados en cambios biológicos o funcionales. Para ser considerado como un efecto retardado, además de lo anteriormente dicho, debe ser consecuencia de la adaptación compensatoria (hay que compensar las adaptaciones producidas entre las salidas (esfuerzos) y las entradas (recuperación). Siempre debe haber un equilibrio entre el esfuerzo y la recuperación. Los efectos retardados se relacionan directamente con conjuntos de sesiones, ya sean semanales (microciclos) o mensuales (mesociclo).</a:t>
            </a:r>
          </a:p>
          <a:p>
            <a:pPr marL="0" indent="0">
              <a:buNone/>
            </a:pP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Tree>
    <p:extLst>
      <p:ext uri="{BB962C8B-B14F-4D97-AF65-F5344CB8AC3E}">
        <p14:creationId xmlns:p14="http://schemas.microsoft.com/office/powerpoint/2010/main" val="1412053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AA244A-223F-4C8C-AFB2-D7452DC46DDE}"/>
              </a:ext>
            </a:extLst>
          </p:cNvPr>
          <p:cNvSpPr>
            <a:spLocks noGrp="1"/>
          </p:cNvSpPr>
          <p:nvPr>
            <p:ph type="title"/>
          </p:nvPr>
        </p:nvSpPr>
        <p:spPr/>
        <p:txBody>
          <a:bodyPr/>
          <a:lstStyle/>
          <a:p>
            <a:r>
              <a:rPr lang="es-MX" dirty="0">
                <a:solidFill>
                  <a:srgbClr val="7030A0"/>
                </a:solidFill>
                <a:latin typeface="Algerian" panose="04020705040A02060702" pitchFamily="82" charset="0"/>
              </a:rPr>
              <a:t>TIPOS DE EFECTOS ENTRENANTES</a:t>
            </a:r>
          </a:p>
        </p:txBody>
      </p:sp>
      <p:sp>
        <p:nvSpPr>
          <p:cNvPr id="3" name="Marcador de contenido 2">
            <a:extLst>
              <a:ext uri="{FF2B5EF4-FFF2-40B4-BE49-F238E27FC236}">
                <a16:creationId xmlns:a16="http://schemas.microsoft.com/office/drawing/2014/main" id="{0B692ED4-FDF8-4E42-A0A6-7B2BF53D65B5}"/>
              </a:ext>
            </a:extLst>
          </p:cNvPr>
          <p:cNvSpPr>
            <a:spLocks noGrp="1"/>
          </p:cNvSpPr>
          <p:nvPr>
            <p:ph idx="1"/>
          </p:nvPr>
        </p:nvSpPr>
        <p:spPr/>
        <p:txBody>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FF0000"/>
                </a:solidFill>
                <a:effectLst/>
                <a:latin typeface="inherit"/>
                <a:ea typeface="Times New Roman" panose="02020603050405020304" pitchFamily="18" charset="0"/>
                <a:cs typeface="Arial" panose="020B0604020202020204" pitchFamily="34" charset="0"/>
              </a:rPr>
              <a:t>Acumulativos</a:t>
            </a:r>
            <a:r>
              <a:rPr lang="es-MX" sz="1800" dirty="0">
                <a:solidFill>
                  <a:srgbClr val="5B5B5B"/>
                </a:solidFill>
                <a:effectLst/>
                <a:latin typeface="inherit"/>
                <a:ea typeface="Times New Roman" panose="02020603050405020304" pitchFamily="18" charset="0"/>
                <a:cs typeface="Arial" panose="020B0604020202020204" pitchFamily="34" charset="0"/>
              </a:rPr>
              <a:t>. Son la suma de los efectos retardados como consecuencia de la aplicación de un periodo de entrenamiento de largo plazo. Estos efectos se relacionarían con periodos mensuales e incluso anuales.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A su vez los efectos acumulativos se pueden desglosar en </a:t>
            </a:r>
            <a:r>
              <a:rPr lang="es-MX" sz="1800" dirty="0">
                <a:solidFill>
                  <a:srgbClr val="339966"/>
                </a:solidFill>
                <a:effectLst/>
                <a:latin typeface="inherit"/>
                <a:ea typeface="Times New Roman" panose="02020603050405020304" pitchFamily="18" charset="0"/>
                <a:cs typeface="Arial" panose="020B0604020202020204" pitchFamily="34" charset="0"/>
              </a:rPr>
              <a:t>Parciales</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y en </a:t>
            </a:r>
            <a:r>
              <a:rPr lang="es-MX" sz="1800" dirty="0">
                <a:solidFill>
                  <a:srgbClr val="339966"/>
                </a:solidFill>
                <a:effectLst/>
                <a:latin typeface="inherit"/>
                <a:ea typeface="Times New Roman" panose="02020603050405020304" pitchFamily="18" charset="0"/>
                <a:cs typeface="Arial" panose="020B0604020202020204" pitchFamily="34" charset="0"/>
              </a:rPr>
              <a:t>Complejos</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Courier New" panose="02070309020205020404" pitchFamily="49" charset="0"/>
              <a:buChar char="o"/>
              <a:tabLst>
                <a:tab pos="457200" algn="l"/>
              </a:tabLst>
            </a:pPr>
            <a:r>
              <a:rPr lang="es-MX" sz="1800" dirty="0">
                <a:solidFill>
                  <a:srgbClr val="339966"/>
                </a:solidFill>
                <a:effectLst/>
                <a:latin typeface="inherit"/>
                <a:ea typeface="Times New Roman" panose="02020603050405020304" pitchFamily="18" charset="0"/>
                <a:cs typeface="Arial" panose="020B0604020202020204" pitchFamily="34" charset="0"/>
              </a:rPr>
              <a:t>Parcial</a:t>
            </a:r>
            <a:r>
              <a:rPr lang="es-MX" sz="1800" dirty="0">
                <a:solidFill>
                  <a:srgbClr val="5B5B5B"/>
                </a:solidFill>
                <a:effectLst/>
                <a:latin typeface="inherit"/>
                <a:ea typeface="Times New Roman" panose="02020603050405020304" pitchFamily="18" charset="0"/>
                <a:cs typeface="Arial" panose="020B0604020202020204" pitchFamily="34" charset="0"/>
              </a:rPr>
              <a:t>. Resultado de la aplicación de cargas que siguen un mismo objetivo.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Courier New" panose="02070309020205020404" pitchFamily="49" charset="0"/>
              <a:buChar char="o"/>
              <a:tabLst>
                <a:tab pos="457200" algn="l"/>
              </a:tabLst>
            </a:pPr>
            <a:r>
              <a:rPr lang="es-MX" sz="1800" dirty="0">
                <a:solidFill>
                  <a:srgbClr val="339966"/>
                </a:solidFill>
                <a:effectLst/>
                <a:latin typeface="inherit"/>
                <a:ea typeface="Times New Roman" panose="02020603050405020304" pitchFamily="18" charset="0"/>
                <a:cs typeface="Arial" panose="020B0604020202020204" pitchFamily="34" charset="0"/>
              </a:rPr>
              <a:t>Complejo</a:t>
            </a:r>
            <a:r>
              <a:rPr lang="es-MX" sz="1800" dirty="0">
                <a:solidFill>
                  <a:srgbClr val="5B5B5B"/>
                </a:solidFill>
                <a:effectLst/>
                <a:latin typeface="inherit"/>
                <a:ea typeface="Times New Roman" panose="02020603050405020304" pitchFamily="18" charset="0"/>
                <a:cs typeface="Arial" panose="020B0604020202020204" pitchFamily="34" charset="0"/>
              </a:rPr>
              <a:t>. Resultado de la acumulación de efectos entrenantes derivados de la aplicación de cargas con distinto objetivo.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Tree>
    <p:extLst>
      <p:ext uri="{BB962C8B-B14F-4D97-AF65-F5344CB8AC3E}">
        <p14:creationId xmlns:p14="http://schemas.microsoft.com/office/powerpoint/2010/main" val="1556422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FBE63D-F34C-4327-9BE8-013CE085600E}"/>
              </a:ext>
            </a:extLst>
          </p:cNvPr>
          <p:cNvSpPr>
            <a:spLocks noGrp="1"/>
          </p:cNvSpPr>
          <p:nvPr>
            <p:ph type="title"/>
          </p:nvPr>
        </p:nvSpPr>
        <p:spPr/>
        <p:txBody>
          <a:bodyPr/>
          <a:lstStyle/>
          <a:p>
            <a:r>
              <a:rPr lang="es-MX" dirty="0">
                <a:solidFill>
                  <a:srgbClr val="7030A0"/>
                </a:solidFill>
                <a:latin typeface="Algerian" panose="04020705040A02060702" pitchFamily="82" charset="0"/>
              </a:rPr>
              <a:t>EJEMPLO</a:t>
            </a:r>
          </a:p>
        </p:txBody>
      </p:sp>
      <p:sp>
        <p:nvSpPr>
          <p:cNvPr id="3" name="Marcador de contenido 2">
            <a:extLst>
              <a:ext uri="{FF2B5EF4-FFF2-40B4-BE49-F238E27FC236}">
                <a16:creationId xmlns:a16="http://schemas.microsoft.com/office/drawing/2014/main" id="{BCD9E3E7-0576-45D5-8EB0-C84995CCF478}"/>
              </a:ext>
            </a:extLst>
          </p:cNvPr>
          <p:cNvSpPr>
            <a:spLocks noGrp="1"/>
          </p:cNvSpPr>
          <p:nvPr>
            <p:ph idx="1"/>
          </p:nvPr>
        </p:nvSpPr>
        <p:spPr/>
        <p:txBody>
          <a:bodyPr/>
          <a:lstStyle/>
          <a:p>
            <a:pPr algn="just" fontAlgn="base">
              <a:lnSpc>
                <a:spcPct val="107000"/>
              </a:lnSpc>
              <a:spcAft>
                <a:spcPts val="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Para poner un ejemplo podríamos pensar que es muy difícil conseguir que una sesión en la que se quisiera entrenar la </a:t>
            </a:r>
            <a:r>
              <a:rPr lang="es-MX" sz="1800" b="1" dirty="0">
                <a:solidFill>
                  <a:srgbClr val="5B5B5B"/>
                </a:solidFill>
                <a:effectLst/>
                <a:latin typeface="inherit"/>
                <a:ea typeface="Times New Roman" panose="02020603050405020304" pitchFamily="18" charset="0"/>
                <a:cs typeface="Arial" panose="020B0604020202020204" pitchFamily="34" charset="0"/>
              </a:rPr>
              <a:t>Fuerza</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la </a:t>
            </a:r>
            <a:r>
              <a:rPr lang="es-MX" sz="1800" b="1" dirty="0">
                <a:solidFill>
                  <a:srgbClr val="5B5B5B"/>
                </a:solidFill>
                <a:effectLst/>
                <a:latin typeface="inherit"/>
                <a:ea typeface="Times New Roman" panose="02020603050405020304" pitchFamily="18" charset="0"/>
                <a:cs typeface="Arial" panose="020B0604020202020204" pitchFamily="34" charset="0"/>
              </a:rPr>
              <a:t>Resistencia</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y la </a:t>
            </a:r>
            <a:r>
              <a:rPr lang="es-MX" sz="1800" b="1" dirty="0">
                <a:solidFill>
                  <a:srgbClr val="5B5B5B"/>
                </a:solidFill>
                <a:effectLst/>
                <a:latin typeface="inherit"/>
                <a:ea typeface="Times New Roman" panose="02020603050405020304" pitchFamily="18" charset="0"/>
                <a:cs typeface="Arial" panose="020B0604020202020204" pitchFamily="34" charset="0"/>
              </a:rPr>
              <a:t>Velocidad</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Pero sería  más sencillo planificar una serie de sesiones en las que se entrenen dichas cualidades. En este caso se tratarían ambos efectos, tanto el parcial como el complejo. Parcial por la suma de todas las sesiones de </a:t>
            </a:r>
            <a:r>
              <a:rPr lang="es-MX" sz="1800" b="1" dirty="0">
                <a:solidFill>
                  <a:srgbClr val="5B5B5B"/>
                </a:solidFill>
                <a:effectLst/>
                <a:latin typeface="inherit"/>
                <a:ea typeface="Times New Roman" panose="02020603050405020304" pitchFamily="18" charset="0"/>
                <a:cs typeface="Arial" panose="020B0604020202020204" pitchFamily="34" charset="0"/>
              </a:rPr>
              <a:t>Fuerza</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de </a:t>
            </a:r>
            <a:r>
              <a:rPr lang="es-MX" sz="1800" b="1" dirty="0">
                <a:solidFill>
                  <a:srgbClr val="5B5B5B"/>
                </a:solidFill>
                <a:effectLst/>
                <a:latin typeface="inherit"/>
                <a:ea typeface="Times New Roman" panose="02020603050405020304" pitchFamily="18" charset="0"/>
                <a:cs typeface="Arial" panose="020B0604020202020204" pitchFamily="34" charset="0"/>
              </a:rPr>
              <a:t>Resistencia</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y de </a:t>
            </a:r>
            <a:r>
              <a:rPr lang="es-MX" sz="1800" b="1" dirty="0">
                <a:solidFill>
                  <a:srgbClr val="5B5B5B"/>
                </a:solidFill>
                <a:effectLst/>
                <a:latin typeface="inherit"/>
                <a:ea typeface="Times New Roman" panose="02020603050405020304" pitchFamily="18" charset="0"/>
                <a:cs typeface="Arial" panose="020B0604020202020204" pitchFamily="34" charset="0"/>
              </a:rPr>
              <a:t>Velocidad</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y Complejo porque se sumarían  todos los efectos de la </a:t>
            </a:r>
            <a:r>
              <a:rPr lang="es-MX" sz="1800" b="1" dirty="0">
                <a:solidFill>
                  <a:srgbClr val="5B5B5B"/>
                </a:solidFill>
                <a:effectLst/>
                <a:latin typeface="inherit"/>
                <a:ea typeface="Times New Roman" panose="02020603050405020304" pitchFamily="18" charset="0"/>
                <a:cs typeface="Arial" panose="020B0604020202020204" pitchFamily="34" charset="0"/>
              </a:rPr>
              <a:t>Velocidad</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la </a:t>
            </a:r>
            <a:r>
              <a:rPr lang="es-MX" sz="1800" b="1" dirty="0">
                <a:solidFill>
                  <a:srgbClr val="5B5B5B"/>
                </a:solidFill>
                <a:effectLst/>
                <a:latin typeface="inherit"/>
                <a:ea typeface="Times New Roman" panose="02020603050405020304" pitchFamily="18" charset="0"/>
                <a:cs typeface="Arial" panose="020B0604020202020204" pitchFamily="34" charset="0"/>
              </a:rPr>
              <a:t>Fuerza</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y la </a:t>
            </a:r>
            <a:r>
              <a:rPr lang="es-MX" sz="1800" b="1" dirty="0">
                <a:solidFill>
                  <a:srgbClr val="5B5B5B"/>
                </a:solidFill>
                <a:effectLst/>
                <a:latin typeface="inherit"/>
                <a:ea typeface="Times New Roman" panose="02020603050405020304" pitchFamily="18" charset="0"/>
                <a:cs typeface="Arial" panose="020B0604020202020204" pitchFamily="34" charset="0"/>
              </a:rPr>
              <a:t>Velocidad</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entre sí.</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Otra forma más sencilla de entender los efectos acumulativos complejos es observar la forma en la que se distribuyen los objetivos en las sesiones de entrenamiento. Dicha organización puede ser </a:t>
            </a:r>
            <a:r>
              <a:rPr lang="es-MX" sz="1800" dirty="0">
                <a:solidFill>
                  <a:srgbClr val="0000FF"/>
                </a:solidFill>
                <a:effectLst/>
                <a:latin typeface="inherit"/>
                <a:ea typeface="Times New Roman" panose="02020603050405020304" pitchFamily="18" charset="0"/>
                <a:cs typeface="Arial" panose="020B0604020202020204" pitchFamily="34" charset="0"/>
              </a:rPr>
              <a:t>sucesiva</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o </a:t>
            </a:r>
            <a:r>
              <a:rPr lang="es-MX" sz="1800" dirty="0">
                <a:solidFill>
                  <a:srgbClr val="0000FF"/>
                </a:solidFill>
                <a:effectLst/>
                <a:latin typeface="inherit"/>
                <a:ea typeface="Times New Roman" panose="02020603050405020304" pitchFamily="18" charset="0"/>
                <a:cs typeface="Arial" panose="020B0604020202020204" pitchFamily="34" charset="0"/>
              </a:rPr>
              <a:t>paralela</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Tree>
    <p:extLst>
      <p:ext uri="{BB962C8B-B14F-4D97-AF65-F5344CB8AC3E}">
        <p14:creationId xmlns:p14="http://schemas.microsoft.com/office/powerpoint/2010/main" val="11550074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A2DBCF-8A5A-44B0-8545-11AA28D4D65B}"/>
              </a:ext>
            </a:extLst>
          </p:cNvPr>
          <p:cNvSpPr>
            <a:spLocks noGrp="1"/>
          </p:cNvSpPr>
          <p:nvPr>
            <p:ph type="title"/>
          </p:nvPr>
        </p:nvSpPr>
        <p:spPr/>
        <p:txBody>
          <a:bodyPr>
            <a:normAutofit/>
          </a:bodyPr>
          <a:lstStyle/>
          <a:p>
            <a:r>
              <a:rPr lang="es-MX" sz="3200" dirty="0">
                <a:solidFill>
                  <a:srgbClr val="7030A0"/>
                </a:solidFill>
                <a:latin typeface="Algerian" panose="04020705040A02060702" pitchFamily="82" charset="0"/>
              </a:rPr>
              <a:t>ORGANIZACIÓN SUCESIVA</a:t>
            </a:r>
          </a:p>
        </p:txBody>
      </p:sp>
      <p:sp>
        <p:nvSpPr>
          <p:cNvPr id="4" name="Marcador de texto 3">
            <a:extLst>
              <a:ext uri="{FF2B5EF4-FFF2-40B4-BE49-F238E27FC236}">
                <a16:creationId xmlns:a16="http://schemas.microsoft.com/office/drawing/2014/main" id="{D162C1B0-44C3-4CEC-961E-32065F30A6D3}"/>
              </a:ext>
            </a:extLst>
          </p:cNvPr>
          <p:cNvSpPr>
            <a:spLocks noGrp="1"/>
          </p:cNvSpPr>
          <p:nvPr>
            <p:ph type="body" sz="half" idx="2"/>
          </p:nvPr>
        </p:nvSpPr>
        <p:spPr/>
        <p:txBody>
          <a:bodyPr/>
          <a:lstStyle/>
          <a:p>
            <a:pPr algn="just"/>
            <a:r>
              <a:rPr lang="es-MX" sz="2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La </a:t>
            </a:r>
            <a:r>
              <a:rPr lang="es-MX" sz="2800" dirty="0">
                <a:solidFill>
                  <a:srgbClr val="0000FF"/>
                </a:solidFill>
                <a:effectLst/>
                <a:latin typeface="inherit"/>
                <a:ea typeface="Times New Roman" panose="02020603050405020304" pitchFamily="18" charset="0"/>
                <a:cs typeface="Arial" panose="020B0604020202020204" pitchFamily="34" charset="0"/>
              </a:rPr>
              <a:t>organización sucesiva</a:t>
            </a:r>
            <a:r>
              <a:rPr lang="es-MX" sz="2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es aquella en la que a cada sesión tiene asignada un objetivo.</a:t>
            </a:r>
            <a:endParaRPr lang="es-MX"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s-MX" dirty="0"/>
          </a:p>
        </p:txBody>
      </p:sp>
      <p:pic>
        <p:nvPicPr>
          <p:cNvPr id="5" name="Marcador de contenido 4" descr="Organización sucesiva carga">
            <a:hlinkClick r:id="rId2"/>
            <a:extLst>
              <a:ext uri="{FF2B5EF4-FFF2-40B4-BE49-F238E27FC236}">
                <a16:creationId xmlns:a16="http://schemas.microsoft.com/office/drawing/2014/main" id="{B8BC79D8-835E-46DA-84D6-4075147BD3C6}"/>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418138" y="2760134"/>
            <a:ext cx="5470525" cy="2438404"/>
          </a:xfrm>
          <a:prstGeom prst="rect">
            <a:avLst/>
          </a:prstGeom>
          <a:noFill/>
          <a:ln>
            <a:noFill/>
          </a:ln>
        </p:spPr>
      </p:pic>
    </p:spTree>
    <p:extLst>
      <p:ext uri="{BB962C8B-B14F-4D97-AF65-F5344CB8AC3E}">
        <p14:creationId xmlns:p14="http://schemas.microsoft.com/office/powerpoint/2010/main" val="10320626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9BDA7C-EC41-4B33-9E41-4538471BE9F6}"/>
              </a:ext>
            </a:extLst>
          </p:cNvPr>
          <p:cNvSpPr>
            <a:spLocks noGrp="1"/>
          </p:cNvSpPr>
          <p:nvPr>
            <p:ph type="title"/>
          </p:nvPr>
        </p:nvSpPr>
        <p:spPr/>
        <p:txBody>
          <a:bodyPr>
            <a:normAutofit/>
          </a:bodyPr>
          <a:lstStyle/>
          <a:p>
            <a:r>
              <a:rPr lang="es-MX" sz="3600" dirty="0">
                <a:solidFill>
                  <a:srgbClr val="7030A0"/>
                </a:solidFill>
                <a:latin typeface="Algerian" panose="04020705040A02060702" pitchFamily="82" charset="0"/>
              </a:rPr>
              <a:t>ORGANIZACIÓN PARALELA</a:t>
            </a:r>
          </a:p>
        </p:txBody>
      </p:sp>
      <p:sp>
        <p:nvSpPr>
          <p:cNvPr id="4" name="Marcador de texto 3">
            <a:extLst>
              <a:ext uri="{FF2B5EF4-FFF2-40B4-BE49-F238E27FC236}">
                <a16:creationId xmlns:a16="http://schemas.microsoft.com/office/drawing/2014/main" id="{53C8D10D-738C-4AB3-AC59-A48279B3B354}"/>
              </a:ext>
            </a:extLst>
          </p:cNvPr>
          <p:cNvSpPr>
            <a:spLocks noGrp="1"/>
          </p:cNvSpPr>
          <p:nvPr>
            <p:ph type="body" sz="half" idx="2"/>
          </p:nvPr>
        </p:nvSpPr>
        <p:spPr/>
        <p:txBody>
          <a:bodyPr/>
          <a:lstStyle/>
          <a:p>
            <a:pPr algn="just"/>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La </a:t>
            </a:r>
            <a:r>
              <a:rPr lang="es-MX" sz="2400" dirty="0">
                <a:solidFill>
                  <a:srgbClr val="0000FF"/>
                </a:solidFill>
                <a:effectLst/>
                <a:latin typeface="inherit"/>
                <a:ea typeface="Times New Roman" panose="02020603050405020304" pitchFamily="18" charset="0"/>
                <a:cs typeface="Arial" panose="020B0604020202020204" pitchFamily="34" charset="0"/>
              </a:rPr>
              <a:t>organización paralela</a:t>
            </a:r>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es aquella en la que a cada sesión se le asignan diferentes objetivos de trabajo.</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s-MX" dirty="0"/>
          </a:p>
        </p:txBody>
      </p:sp>
      <p:pic>
        <p:nvPicPr>
          <p:cNvPr id="5" name="Marcador de contenido 4" descr="Organización paralela carga">
            <a:hlinkClick r:id="rId2"/>
            <a:extLst>
              <a:ext uri="{FF2B5EF4-FFF2-40B4-BE49-F238E27FC236}">
                <a16:creationId xmlns:a16="http://schemas.microsoft.com/office/drawing/2014/main" id="{8FE42104-E34A-42EC-85DA-B3E58C76DE4B}"/>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418138" y="2242159"/>
            <a:ext cx="5470525" cy="2542783"/>
          </a:xfrm>
          <a:prstGeom prst="rect">
            <a:avLst/>
          </a:prstGeom>
          <a:noFill/>
          <a:ln>
            <a:noFill/>
          </a:ln>
        </p:spPr>
      </p:pic>
    </p:spTree>
    <p:extLst>
      <p:ext uri="{BB962C8B-B14F-4D97-AF65-F5344CB8AC3E}">
        <p14:creationId xmlns:p14="http://schemas.microsoft.com/office/powerpoint/2010/main" val="3007101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493C6B-3A4E-463B-A10E-B21536D3642A}"/>
              </a:ext>
            </a:extLst>
          </p:cNvPr>
          <p:cNvSpPr>
            <a:spLocks noGrp="1"/>
          </p:cNvSpPr>
          <p:nvPr>
            <p:ph type="title"/>
          </p:nvPr>
        </p:nvSpPr>
        <p:spPr/>
        <p:txBody>
          <a:bodyPr/>
          <a:lstStyle/>
          <a:p>
            <a:r>
              <a:rPr lang="es-MX" dirty="0">
                <a:solidFill>
                  <a:srgbClr val="7030A0"/>
                </a:solidFill>
                <a:latin typeface="Algerian" panose="04020705040A02060702" pitchFamily="82" charset="0"/>
              </a:rPr>
              <a:t>TIPOS DE EFECTOS</a:t>
            </a:r>
          </a:p>
        </p:txBody>
      </p:sp>
      <p:sp>
        <p:nvSpPr>
          <p:cNvPr id="3" name="Marcador de texto 2">
            <a:extLst>
              <a:ext uri="{FF2B5EF4-FFF2-40B4-BE49-F238E27FC236}">
                <a16:creationId xmlns:a16="http://schemas.microsoft.com/office/drawing/2014/main" id="{31D22E4D-DBA6-4900-ABE3-6B81A1A660CE}"/>
              </a:ext>
            </a:extLst>
          </p:cNvPr>
          <p:cNvSpPr>
            <a:spLocks noGrp="1"/>
          </p:cNvSpPr>
          <p:nvPr>
            <p:ph type="body" idx="1"/>
          </p:nvPr>
        </p:nvSpPr>
        <p:spPr/>
        <p:txBody>
          <a:bodyPr/>
          <a:lstStyle/>
          <a:p>
            <a:pPr algn="ctr"/>
            <a:r>
              <a:rPr lang="es-MX" b="1" dirty="0">
                <a:solidFill>
                  <a:srgbClr val="7030A0"/>
                </a:solidFill>
              </a:rPr>
              <a:t>EFECTOS RESIDUALES</a:t>
            </a:r>
          </a:p>
        </p:txBody>
      </p:sp>
      <p:sp>
        <p:nvSpPr>
          <p:cNvPr id="4" name="Marcador de contenido 3">
            <a:extLst>
              <a:ext uri="{FF2B5EF4-FFF2-40B4-BE49-F238E27FC236}">
                <a16:creationId xmlns:a16="http://schemas.microsoft.com/office/drawing/2014/main" id="{DD93AF72-B33D-4C2E-AD2A-310415ACEF1C}"/>
              </a:ext>
            </a:extLst>
          </p:cNvPr>
          <p:cNvSpPr>
            <a:spLocks noGrp="1"/>
          </p:cNvSpPr>
          <p:nvPr>
            <p:ph sz="half" idx="2"/>
          </p:nvPr>
        </p:nvSpPr>
        <p:spPr/>
        <p:txBody>
          <a:bodyPr>
            <a:normAutofit fontScale="85000" lnSpcReduction="20000"/>
          </a:bodyPr>
          <a:lstStyle/>
          <a:p>
            <a:pPr marL="0" lvl="0" indent="0" algn="just" fontAlgn="base">
              <a:lnSpc>
                <a:spcPct val="107000"/>
              </a:lnSpc>
              <a:spcAft>
                <a:spcPts val="800"/>
              </a:spcAft>
              <a:buSzPts val="1000"/>
              <a:buNone/>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 Es la capacidad del sujeto de mantener las adaptaciones conseguidas por el entrenamiento al finalizar o detenerse el entrenamiento (retirada, lesiones).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fontAlgn="base">
              <a:lnSpc>
                <a:spcPct val="107000"/>
              </a:lnSpc>
              <a:spcAft>
                <a:spcPts val="800"/>
              </a:spcAft>
              <a:buNone/>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Los </a:t>
            </a:r>
            <a:r>
              <a:rPr lang="es-MX" sz="1800" dirty="0">
                <a:solidFill>
                  <a:srgbClr val="FF0000"/>
                </a:solidFill>
                <a:effectLst/>
                <a:latin typeface="inherit"/>
                <a:ea typeface="Times New Roman" panose="02020603050405020304" pitchFamily="18" charset="0"/>
                <a:cs typeface="Arial" panose="020B0604020202020204" pitchFamily="34" charset="0"/>
              </a:rPr>
              <a:t>efectos residuales</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dependen del:</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tabLst>
                <a:tab pos="457200" algn="l"/>
              </a:tabLst>
            </a:pPr>
            <a:r>
              <a:rPr lang="es-MX" sz="1800" dirty="0">
                <a:solidFill>
                  <a:srgbClr val="008000"/>
                </a:solidFill>
                <a:effectLst/>
                <a:latin typeface="inherit"/>
                <a:ea typeface="Times New Roman" panose="02020603050405020304" pitchFamily="18" charset="0"/>
                <a:cs typeface="Arial" panose="020B0604020202020204" pitchFamily="34" charset="0"/>
              </a:rPr>
              <a:t>Sujeto</a:t>
            </a:r>
            <a:r>
              <a:rPr lang="es-MX" sz="1800" dirty="0">
                <a:solidFill>
                  <a:srgbClr val="5B5B5B"/>
                </a:solidFill>
                <a:effectLst/>
                <a:latin typeface="inherit"/>
                <a:ea typeface="Times New Roman" panose="02020603050405020304" pitchFamily="18" charset="0"/>
                <a:cs typeface="Arial" panose="020B0604020202020204" pitchFamily="34" charset="0"/>
              </a:rPr>
              <a:t>.</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tabLst>
                <a:tab pos="457200" algn="l"/>
              </a:tabLst>
            </a:pPr>
            <a:r>
              <a:rPr lang="es-MX" sz="1800" dirty="0">
                <a:solidFill>
                  <a:srgbClr val="008000"/>
                </a:solidFill>
                <a:effectLst/>
                <a:latin typeface="inherit"/>
                <a:ea typeface="Times New Roman" panose="02020603050405020304" pitchFamily="18" charset="0"/>
                <a:cs typeface="Arial" panose="020B0604020202020204" pitchFamily="34" charset="0"/>
              </a:rPr>
              <a:t>Grado de Entrenamiento</a:t>
            </a:r>
            <a:r>
              <a:rPr lang="es-MX" sz="1800" dirty="0">
                <a:solidFill>
                  <a:srgbClr val="5B5B5B"/>
                </a:solidFill>
                <a:effectLst/>
                <a:latin typeface="inherit"/>
                <a:ea typeface="Times New Roman" panose="02020603050405020304" pitchFamily="18" charset="0"/>
                <a:cs typeface="Arial" panose="020B0604020202020204" pitchFamily="34" charset="0"/>
              </a:rPr>
              <a:t>.</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dirty="0">
                <a:solidFill>
                  <a:srgbClr val="008000"/>
                </a:solidFill>
                <a:effectLst/>
                <a:latin typeface="inherit"/>
                <a:ea typeface="Times New Roman" panose="02020603050405020304" pitchFamily="18" charset="0"/>
                <a:cs typeface="Arial" panose="020B0604020202020204" pitchFamily="34" charset="0"/>
              </a:rPr>
              <a:t>Objetivos o capacidad que se deja de entrenar</a:t>
            </a:r>
            <a:r>
              <a:rPr lang="es-MX" sz="1800" dirty="0">
                <a:solidFill>
                  <a:srgbClr val="5B5B5B"/>
                </a:solidFill>
                <a:effectLst/>
                <a:latin typeface="inherit"/>
                <a:ea typeface="Times New Roman" panose="02020603050405020304" pitchFamily="18" charset="0"/>
                <a:cs typeface="Arial" panose="020B0604020202020204" pitchFamily="34" charset="0"/>
              </a:rPr>
              <a:t>. </a:t>
            </a:r>
            <a:endParaRPr lang="es-MX" dirty="0"/>
          </a:p>
        </p:txBody>
      </p:sp>
      <p:sp>
        <p:nvSpPr>
          <p:cNvPr id="5" name="Marcador de texto 4">
            <a:extLst>
              <a:ext uri="{FF2B5EF4-FFF2-40B4-BE49-F238E27FC236}">
                <a16:creationId xmlns:a16="http://schemas.microsoft.com/office/drawing/2014/main" id="{79873AE4-B66A-45EE-B17E-08B5DE4B9F5E}"/>
              </a:ext>
            </a:extLst>
          </p:cNvPr>
          <p:cNvSpPr>
            <a:spLocks noGrp="1"/>
          </p:cNvSpPr>
          <p:nvPr>
            <p:ph type="body" sz="quarter" idx="3"/>
          </p:nvPr>
        </p:nvSpPr>
        <p:spPr>
          <a:xfrm>
            <a:off x="6180671" y="2658533"/>
            <a:ext cx="4718304" cy="45719"/>
          </a:xfrm>
        </p:spPr>
        <p:txBody>
          <a:bodyPr/>
          <a:lstStyle/>
          <a:p>
            <a:endParaRPr lang="es-MX" dirty="0"/>
          </a:p>
        </p:txBody>
      </p:sp>
      <p:sp>
        <p:nvSpPr>
          <p:cNvPr id="6" name="Marcador de contenido 5">
            <a:extLst>
              <a:ext uri="{FF2B5EF4-FFF2-40B4-BE49-F238E27FC236}">
                <a16:creationId xmlns:a16="http://schemas.microsoft.com/office/drawing/2014/main" id="{C958F116-2FB4-4CE5-AFAE-CD1B9BB56076}"/>
              </a:ext>
            </a:extLst>
          </p:cNvPr>
          <p:cNvSpPr>
            <a:spLocks noGrp="1"/>
          </p:cNvSpPr>
          <p:nvPr>
            <p:ph sz="quarter" idx="4"/>
          </p:nvPr>
        </p:nvSpPr>
        <p:spPr>
          <a:xfrm>
            <a:off x="6180671" y="2749972"/>
            <a:ext cx="4718304" cy="3125896"/>
          </a:xfrm>
        </p:spPr>
        <p:txBody>
          <a:bodyPr>
            <a:normAutofit fontScale="85000" lnSpcReduction="20000"/>
          </a:bodyPr>
          <a:lstStyle/>
          <a:p>
            <a:r>
              <a:rPr lang="es-MX" sz="1800" dirty="0">
                <a:solidFill>
                  <a:srgbClr val="5B5B5B"/>
                </a:solidFill>
                <a:effectLst/>
                <a:latin typeface="inherit"/>
                <a:ea typeface="Times New Roman" panose="02020603050405020304" pitchFamily="18" charset="0"/>
                <a:cs typeface="Arial" panose="020B0604020202020204" pitchFamily="34" charset="0"/>
              </a:rPr>
              <a:t>Hay capacidades que necesitan entrenarse mucho más que otras. El metabolismo anaeróbico, el aláctico como el láctico tiene un efecto residual pequeño. Se pierde en días y semanas. De todas formas el metabolismo láctico se pierde antes que el metabolismo aláctico. El metabolismo aeróbico tiene un efecto residual mayor, de semanas o meses. Todo lo referido al sistema cardiovascular y al sistema respiratorio tiene un ritmo de pérdida mucho más lento (de meses o años), por lo tanto su efecto residual es mucho mayor. Por último el sistema neuromuscular es tiene un efecto residual alto (de meses y años). En este sentido un ejemplo claro es la técnica que normalmente dura casi toda la vida (montar en bicicleta, natación,…)</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cxnSp>
        <p:nvCxnSpPr>
          <p:cNvPr id="8" name="Conector recto de flecha 7">
            <a:extLst>
              <a:ext uri="{FF2B5EF4-FFF2-40B4-BE49-F238E27FC236}">
                <a16:creationId xmlns:a16="http://schemas.microsoft.com/office/drawing/2014/main" id="{D3561BAD-C2C7-4BA7-852C-7DA1820A322A}"/>
              </a:ext>
            </a:extLst>
          </p:cNvPr>
          <p:cNvCxnSpPr/>
          <p:nvPr/>
        </p:nvCxnSpPr>
        <p:spPr>
          <a:xfrm flipV="1">
            <a:off x="5285984" y="2981195"/>
            <a:ext cx="1014608" cy="22045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1496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E3BC19-D15C-43E8-98AE-EB09F6C0C8CC}"/>
              </a:ext>
            </a:extLst>
          </p:cNvPr>
          <p:cNvSpPr>
            <a:spLocks noGrp="1"/>
          </p:cNvSpPr>
          <p:nvPr>
            <p:ph type="title"/>
          </p:nvPr>
        </p:nvSpPr>
        <p:spPr/>
        <p:txBody>
          <a:bodyPr/>
          <a:lstStyle/>
          <a:p>
            <a:r>
              <a:rPr lang="es-MX" b="1" dirty="0">
                <a:solidFill>
                  <a:srgbClr val="7030A0"/>
                </a:solidFill>
                <a:latin typeface="Algerian" panose="04020705040A02060702" pitchFamily="82" charset="0"/>
              </a:rPr>
              <a:t>COMPONENTES DE LA CARGA</a:t>
            </a:r>
          </a:p>
        </p:txBody>
      </p:sp>
      <p:sp>
        <p:nvSpPr>
          <p:cNvPr id="3" name="Marcador de contenido 2">
            <a:extLst>
              <a:ext uri="{FF2B5EF4-FFF2-40B4-BE49-F238E27FC236}">
                <a16:creationId xmlns:a16="http://schemas.microsoft.com/office/drawing/2014/main" id="{B9C54249-E427-42E6-8A51-131EB57D2094}"/>
              </a:ext>
            </a:extLst>
          </p:cNvPr>
          <p:cNvSpPr>
            <a:spLocks noGrp="1"/>
          </p:cNvSpPr>
          <p:nvPr>
            <p:ph idx="1"/>
          </p:nvPr>
        </p:nvSpPr>
        <p:spPr/>
        <p:txBody>
          <a:bodyPr>
            <a:normAutofit lnSpcReduction="10000"/>
          </a:bodyPr>
          <a:lstStyle/>
          <a:p>
            <a:pPr algn="just" fontAlgn="base">
              <a:lnSpc>
                <a:spcPct val="107000"/>
              </a:lnSpc>
              <a:spcAft>
                <a:spcPts val="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Los componentes de la carga son magnitudes significativas que determinan y dosifican las cargas en el proceso de entrenamiento. De forma genérica los </a:t>
            </a:r>
            <a:r>
              <a:rPr lang="es-MX" sz="1800" dirty="0">
                <a:solidFill>
                  <a:srgbClr val="0000FF"/>
                </a:solidFill>
                <a:effectLst/>
                <a:latin typeface="inherit"/>
                <a:ea typeface="Times New Roman" panose="02020603050405020304" pitchFamily="18" charset="0"/>
                <a:cs typeface="Arial" panose="020B0604020202020204" pitchFamily="34" charset="0"/>
              </a:rPr>
              <a:t>componentes de la carga</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son:</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tabLst>
                <a:tab pos="457200" algn="l"/>
              </a:tabLst>
            </a:pPr>
            <a:r>
              <a:rPr lang="es-MX" sz="1800" dirty="0">
                <a:solidFill>
                  <a:srgbClr val="0000FF"/>
                </a:solidFill>
                <a:effectLst/>
                <a:latin typeface="inherit"/>
                <a:ea typeface="Times New Roman" panose="02020603050405020304" pitchFamily="18" charset="0"/>
                <a:cs typeface="Arial" panose="020B0604020202020204" pitchFamily="34" charset="0"/>
              </a:rPr>
              <a:t>Duración.</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tabLst>
                <a:tab pos="457200" algn="l"/>
              </a:tabLst>
            </a:pPr>
            <a:r>
              <a:rPr lang="es-MX" sz="1800" dirty="0">
                <a:solidFill>
                  <a:srgbClr val="0000FF"/>
                </a:solidFill>
                <a:effectLst/>
                <a:latin typeface="inherit"/>
                <a:ea typeface="Times New Roman" panose="02020603050405020304" pitchFamily="18" charset="0"/>
                <a:cs typeface="Arial" panose="020B0604020202020204" pitchFamily="34" charset="0"/>
              </a:rPr>
              <a:t>Volumen (magnitud, alcance).</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tabLst>
                <a:tab pos="457200" algn="l"/>
              </a:tabLst>
            </a:pPr>
            <a:r>
              <a:rPr lang="es-MX" sz="1800" dirty="0">
                <a:solidFill>
                  <a:srgbClr val="0000FF"/>
                </a:solidFill>
                <a:effectLst/>
                <a:latin typeface="inherit"/>
                <a:ea typeface="Times New Roman" panose="02020603050405020304" pitchFamily="18" charset="0"/>
                <a:cs typeface="Arial" panose="020B0604020202020204" pitchFamily="34" charset="0"/>
              </a:rPr>
              <a:t>Intensidad.</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tabLst>
                <a:tab pos="457200" algn="l"/>
              </a:tabLst>
            </a:pPr>
            <a:r>
              <a:rPr lang="es-MX" sz="1800" dirty="0">
                <a:solidFill>
                  <a:srgbClr val="0000FF"/>
                </a:solidFill>
                <a:effectLst/>
                <a:latin typeface="inherit"/>
                <a:ea typeface="Times New Roman" panose="02020603050405020304" pitchFamily="18" charset="0"/>
                <a:cs typeface="Arial" panose="020B0604020202020204" pitchFamily="34" charset="0"/>
              </a:rPr>
              <a:t>Densidad.</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tabLst>
                <a:tab pos="457200" algn="l"/>
              </a:tabLst>
            </a:pPr>
            <a:r>
              <a:rPr lang="es-MX" sz="1800" dirty="0">
                <a:solidFill>
                  <a:srgbClr val="0000FF"/>
                </a:solidFill>
                <a:effectLst/>
                <a:latin typeface="inherit"/>
                <a:ea typeface="Times New Roman" panose="02020603050405020304" pitchFamily="18" charset="0"/>
                <a:cs typeface="Arial" panose="020B0604020202020204" pitchFamily="34" charset="0"/>
              </a:rPr>
              <a:t>Descanso (pausa, recuperación).</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Tree>
    <p:extLst>
      <p:ext uri="{BB962C8B-B14F-4D97-AF65-F5344CB8AC3E}">
        <p14:creationId xmlns:p14="http://schemas.microsoft.com/office/powerpoint/2010/main" val="2126536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B0200F-477F-4CBF-92E3-F3076833C9DB}"/>
              </a:ext>
            </a:extLst>
          </p:cNvPr>
          <p:cNvSpPr>
            <a:spLocks noGrp="1"/>
          </p:cNvSpPr>
          <p:nvPr>
            <p:ph type="title"/>
          </p:nvPr>
        </p:nvSpPr>
        <p:spPr/>
        <p:txBody>
          <a:bodyPr>
            <a:normAutofit fontScale="90000"/>
          </a:bodyPr>
          <a:lstStyle/>
          <a:p>
            <a:r>
              <a:rPr lang="es-MX" dirty="0">
                <a:solidFill>
                  <a:srgbClr val="7030A0"/>
                </a:solidFill>
                <a:latin typeface="Arial Rounded MT Bold" panose="020F0704030504030204" pitchFamily="34" charset="0"/>
              </a:rPr>
              <a:t>1. DURACION DEL ESTIMULO O LA CARGA</a:t>
            </a:r>
          </a:p>
        </p:txBody>
      </p:sp>
      <p:sp>
        <p:nvSpPr>
          <p:cNvPr id="3" name="Marcador de contenido 2">
            <a:extLst>
              <a:ext uri="{FF2B5EF4-FFF2-40B4-BE49-F238E27FC236}">
                <a16:creationId xmlns:a16="http://schemas.microsoft.com/office/drawing/2014/main" id="{72FD55D5-3F53-4ED5-9DED-7E936CD4449E}"/>
              </a:ext>
            </a:extLst>
          </p:cNvPr>
          <p:cNvSpPr>
            <a:spLocks noGrp="1"/>
          </p:cNvSpPr>
          <p:nvPr>
            <p:ph idx="1"/>
          </p:nvPr>
        </p:nvSpPr>
        <p:spPr/>
        <p:txBody>
          <a:bodyPr>
            <a:normAutofit fontScale="92500" lnSpcReduction="20000"/>
          </a:bodyPr>
          <a:lstStyle/>
          <a:p>
            <a:r>
              <a:rPr lang="es-MX" sz="1800" dirty="0">
                <a:solidFill>
                  <a:srgbClr val="5B5B5B"/>
                </a:solidFill>
                <a:effectLst/>
                <a:latin typeface="Arial" panose="020B0604020202020204" pitchFamily="34" charset="0"/>
                <a:ea typeface="Times New Roman" panose="02020603050405020304" pitchFamily="18" charset="0"/>
              </a:rPr>
              <a:t>Es el tiempo durante el cual un contenido del entrenamiento ejerce un efecto de estimulación sobre el organismo del deportista. Puede ser de un trabajo acíclico, de un trabajo cíclico o de un trabajo interválico </a:t>
            </a:r>
            <a:endParaRPr lang="es-MX" sz="1800" dirty="0">
              <a:solidFill>
                <a:srgbClr val="5B5B5B"/>
              </a:solidFill>
              <a:latin typeface="Arial" panose="020B0604020202020204" pitchFamily="34" charset="0"/>
            </a:endParaRPr>
          </a:p>
          <a:p>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Cada estímulo tiene una duración óptima para obtener los efectos entrenantes óptimos. Si la duración es inferior a la duración óptima nos quedamos cortos. Si la duración es superior a la duración óptima trabajaremos de más.</a:t>
            </a:r>
          </a:p>
          <a:p>
            <a:pPr algn="just" fontAlgn="base">
              <a:lnSpc>
                <a:spcPct val="107000"/>
              </a:lnSpc>
              <a:spcAft>
                <a:spcPts val="1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La duración óptima de cada estímulo depende de:</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008000"/>
                </a:solidFill>
                <a:effectLst/>
                <a:latin typeface="inherit"/>
                <a:ea typeface="Times New Roman" panose="02020603050405020304" pitchFamily="18" charset="0"/>
                <a:cs typeface="Arial" panose="020B0604020202020204" pitchFamily="34" charset="0"/>
              </a:rPr>
              <a:t>Contenido de trabajo</a:t>
            </a:r>
            <a:r>
              <a:rPr lang="es-MX" sz="1800" dirty="0">
                <a:solidFill>
                  <a:srgbClr val="5B5B5B"/>
                </a:solidFill>
                <a:effectLst/>
                <a:latin typeface="inherit"/>
                <a:ea typeface="Times New Roman" panose="02020603050405020304" pitchFamily="18" charset="0"/>
                <a:cs typeface="Arial" panose="020B0604020202020204" pitchFamily="34" charset="0"/>
              </a:rPr>
              <a:t> (nadar, pedalear,…).</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008000"/>
                </a:solidFill>
                <a:effectLst/>
                <a:latin typeface="inherit"/>
                <a:ea typeface="Times New Roman" panose="02020603050405020304" pitchFamily="18" charset="0"/>
                <a:cs typeface="Arial" panose="020B0604020202020204" pitchFamily="34" charset="0"/>
              </a:rPr>
              <a:t>Objetivo</a:t>
            </a:r>
            <a:r>
              <a:rPr lang="es-MX" sz="1800" dirty="0">
                <a:solidFill>
                  <a:srgbClr val="5B5B5B"/>
                </a:solidFill>
                <a:effectLst/>
                <a:latin typeface="inherit"/>
                <a:ea typeface="Times New Roman" panose="02020603050405020304" pitchFamily="18" charset="0"/>
                <a:cs typeface="Arial" panose="020B0604020202020204" pitchFamily="34" charset="0"/>
              </a:rPr>
              <a:t> (resistencia aeróbica, anaeróbica,…).</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008000"/>
                </a:solidFill>
                <a:effectLst/>
                <a:latin typeface="inherit"/>
                <a:ea typeface="Times New Roman" panose="02020603050405020304" pitchFamily="18" charset="0"/>
                <a:cs typeface="Arial" panose="020B0604020202020204" pitchFamily="34" charset="0"/>
              </a:rPr>
              <a:t>Sujeto</a:t>
            </a:r>
            <a:r>
              <a:rPr lang="es-MX" sz="1800" dirty="0">
                <a:solidFill>
                  <a:srgbClr val="5B5B5B"/>
                </a:solidFill>
                <a:effectLst/>
                <a:latin typeface="inherit"/>
                <a:ea typeface="Times New Roman" panose="02020603050405020304" pitchFamily="18" charset="0"/>
                <a:cs typeface="Arial" panose="020B0604020202020204" pitchFamily="34" charset="0"/>
              </a:rPr>
              <a:t>.</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Tree>
    <p:extLst>
      <p:ext uri="{BB962C8B-B14F-4D97-AF65-F5344CB8AC3E}">
        <p14:creationId xmlns:p14="http://schemas.microsoft.com/office/powerpoint/2010/main" val="22669788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36CDA-9254-4693-8281-7C9BE1B6347E}"/>
              </a:ext>
            </a:extLst>
          </p:cNvPr>
          <p:cNvSpPr>
            <a:spLocks noGrp="1"/>
          </p:cNvSpPr>
          <p:nvPr>
            <p:ph type="title"/>
          </p:nvPr>
        </p:nvSpPr>
        <p:spPr>
          <a:xfrm>
            <a:off x="1295401" y="982132"/>
            <a:ext cx="9601196" cy="1303867"/>
          </a:xfrm>
        </p:spPr>
        <p:txBody>
          <a:bodyPr>
            <a:normAutofit fontScale="90000"/>
          </a:bodyPr>
          <a:lstStyle/>
          <a:p>
            <a:pPr algn="just"/>
            <a:br>
              <a:rPr lang="es-MX" sz="16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br>
            <a:br>
              <a:rPr lang="es-MX" sz="16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br>
            <a:br>
              <a:rPr lang="es-MX" sz="16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b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La duración debe ser cronometrada para medirse. Si el ejercicio es cíclico su duración es igual a la carga. Por ejemplo en el caso de un ejercicio con dos repeticiones de 20 minutos el trabajo es de 40 minutos, aunque la duración del estímulo es de 20 minutos. En el caso de encontrarnos ante un ejercicio acíclico depende de su carácter repetitivo (por ejemplo saltos a la comba). En caso de ser repetitivo se suman todas las repeticiones.</a:t>
            </a:r>
            <a:b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br>
            <a:br>
              <a:rPr lang="es-MX" sz="1800" dirty="0">
                <a:effectLst/>
                <a:latin typeface="Calibri" panose="020F0502020204030204" pitchFamily="34" charset="0"/>
                <a:ea typeface="Calibri" panose="020F0502020204030204" pitchFamily="34" charset="0"/>
                <a:cs typeface="Times New Roman" panose="02020603050405020304" pitchFamily="18" charset="0"/>
              </a:rPr>
            </a:br>
            <a:endParaRPr lang="es-MX" dirty="0"/>
          </a:p>
        </p:txBody>
      </p:sp>
      <p:pic>
        <p:nvPicPr>
          <p:cNvPr id="4" name="Marcador de contenido 3" descr="Duración de la carga">
            <a:hlinkClick r:id="rId2"/>
            <a:extLst>
              <a:ext uri="{FF2B5EF4-FFF2-40B4-BE49-F238E27FC236}">
                <a16:creationId xmlns:a16="http://schemas.microsoft.com/office/drawing/2014/main" id="{E9908CE7-98AE-4B57-8838-675DE877E531}"/>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63040" y="2557463"/>
            <a:ext cx="9433557" cy="3317875"/>
          </a:xfrm>
          <a:prstGeom prst="rect">
            <a:avLst/>
          </a:prstGeom>
          <a:noFill/>
          <a:ln>
            <a:noFill/>
          </a:ln>
        </p:spPr>
      </p:pic>
    </p:spTree>
    <p:extLst>
      <p:ext uri="{BB962C8B-B14F-4D97-AF65-F5344CB8AC3E}">
        <p14:creationId xmlns:p14="http://schemas.microsoft.com/office/powerpoint/2010/main" val="18494257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61FEF0-3E11-4B60-8A19-09FC52996F96}"/>
              </a:ext>
            </a:extLst>
          </p:cNvPr>
          <p:cNvSpPr>
            <a:spLocks noGrp="1"/>
          </p:cNvSpPr>
          <p:nvPr>
            <p:ph type="title"/>
          </p:nvPr>
        </p:nvSpPr>
        <p:spPr/>
        <p:txBody>
          <a:bodyPr/>
          <a:lstStyle/>
          <a:p>
            <a:r>
              <a:rPr lang="es-MX" b="1" dirty="0">
                <a:solidFill>
                  <a:srgbClr val="7030A0"/>
                </a:solidFill>
                <a:latin typeface="Arial Rounded MT Bold" panose="020F0704030504030204" pitchFamily="34" charset="0"/>
              </a:rPr>
              <a:t>2. VOLUMEN DE LA CARGA</a:t>
            </a:r>
          </a:p>
        </p:txBody>
      </p:sp>
      <p:sp>
        <p:nvSpPr>
          <p:cNvPr id="3" name="Marcador de contenido 2">
            <a:extLst>
              <a:ext uri="{FF2B5EF4-FFF2-40B4-BE49-F238E27FC236}">
                <a16:creationId xmlns:a16="http://schemas.microsoft.com/office/drawing/2014/main" id="{66249E7B-7DEB-4888-A0EC-2F8F0355E4AE}"/>
              </a:ext>
            </a:extLst>
          </p:cNvPr>
          <p:cNvSpPr>
            <a:spLocks noGrp="1"/>
          </p:cNvSpPr>
          <p:nvPr>
            <p:ph sz="half" idx="1"/>
          </p:nvPr>
        </p:nvSpPr>
        <p:spPr/>
        <p:txBody>
          <a:bodyPr/>
          <a:lstStyle/>
          <a:p>
            <a:pPr algn="just"/>
            <a:r>
              <a:rPr lang="es-MX" sz="20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Es la suma de las duraciones y el componente cuantitativo de la carga. Representa la cantidad de trabajo realizado en un ciclo de tiempo (sesión, semana,…). Pretende acumular elementos homogéneos de la carga que indican la cantidad de estimulación.</a:t>
            </a:r>
            <a:endParaRPr lang="es-MX"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
        <p:nvSpPr>
          <p:cNvPr id="4" name="Marcador de contenido 3">
            <a:extLst>
              <a:ext uri="{FF2B5EF4-FFF2-40B4-BE49-F238E27FC236}">
                <a16:creationId xmlns:a16="http://schemas.microsoft.com/office/drawing/2014/main" id="{3945BA73-9313-4914-B477-E455BA0381B6}"/>
              </a:ext>
            </a:extLst>
          </p:cNvPr>
          <p:cNvSpPr>
            <a:spLocks noGrp="1"/>
          </p:cNvSpPr>
          <p:nvPr>
            <p:ph sz="half" idx="2"/>
          </p:nvPr>
        </p:nvSpPr>
        <p:spPr/>
        <p:txBody>
          <a:bodyPr/>
          <a:lstStyle/>
          <a:p>
            <a:r>
              <a:rPr lang="es-MX" sz="1800" dirty="0">
                <a:solidFill>
                  <a:srgbClr val="5B5B5B"/>
                </a:solidFill>
                <a:effectLst/>
                <a:latin typeface="Arial" panose="020B0604020202020204" pitchFamily="34" charset="0"/>
                <a:ea typeface="Times New Roman" panose="02020603050405020304" pitchFamily="18" charset="0"/>
              </a:rPr>
              <a:t>El </a:t>
            </a:r>
            <a:r>
              <a:rPr lang="es-MX" sz="1800" dirty="0">
                <a:solidFill>
                  <a:srgbClr val="0000FF"/>
                </a:solidFill>
                <a:effectLst/>
                <a:latin typeface="inherit"/>
                <a:ea typeface="Times New Roman" panose="02020603050405020304" pitchFamily="18" charset="0"/>
                <a:cs typeface="Arial" panose="020B0604020202020204" pitchFamily="34" charset="0"/>
              </a:rPr>
              <a:t>Volumen</a:t>
            </a:r>
            <a:r>
              <a:rPr lang="es-MX" sz="1800" dirty="0">
                <a:solidFill>
                  <a:srgbClr val="5B5B5B"/>
                </a:solidFill>
                <a:effectLst/>
                <a:latin typeface="Arial" panose="020B0604020202020204" pitchFamily="34" charset="0"/>
                <a:ea typeface="Times New Roman" panose="02020603050405020304" pitchFamily="18" charset="0"/>
              </a:rPr>
              <a:t> es igual a la suma de las duraciones excepto en el caso del trabajo continuo que al ser una única repetición la duración de la misma es igual al volumen. </a:t>
            </a:r>
          </a:p>
          <a:p>
            <a:r>
              <a:rPr lang="es-MX" sz="1800" dirty="0">
                <a:solidFill>
                  <a:srgbClr val="5B5B5B"/>
                </a:solidFill>
                <a:effectLst/>
                <a:latin typeface="Arial" panose="020B0604020202020204" pitchFamily="34" charset="0"/>
                <a:ea typeface="Times New Roman" panose="02020603050405020304" pitchFamily="18" charset="0"/>
              </a:rPr>
              <a:t>El </a:t>
            </a:r>
            <a:r>
              <a:rPr lang="es-MX" sz="1800" dirty="0">
                <a:solidFill>
                  <a:srgbClr val="0000FF"/>
                </a:solidFill>
                <a:effectLst/>
                <a:latin typeface="inherit"/>
                <a:ea typeface="Times New Roman" panose="02020603050405020304" pitchFamily="18" charset="0"/>
                <a:cs typeface="Arial" panose="020B0604020202020204" pitchFamily="34" charset="0"/>
              </a:rPr>
              <a:t>volumen</a:t>
            </a:r>
            <a:r>
              <a:rPr lang="es-MX" sz="1800" dirty="0">
                <a:solidFill>
                  <a:srgbClr val="5B5B5B"/>
                </a:solidFill>
                <a:effectLst/>
                <a:latin typeface="Arial" panose="020B0604020202020204" pitchFamily="34" charset="0"/>
                <a:ea typeface="Times New Roman" panose="02020603050405020304" pitchFamily="18" charset="0"/>
              </a:rPr>
              <a:t> se mide sumando o acumulando los parámetros cuantitativos similares entre sí. Hay que elegir las magnitudes en función del trabajo de deportistas.</a:t>
            </a:r>
            <a:endParaRPr lang="es-MX" dirty="0"/>
          </a:p>
        </p:txBody>
      </p:sp>
    </p:spTree>
    <p:extLst>
      <p:ext uri="{BB962C8B-B14F-4D97-AF65-F5344CB8AC3E}">
        <p14:creationId xmlns:p14="http://schemas.microsoft.com/office/powerpoint/2010/main" val="20960721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5FCD406-3539-4CDF-A2F1-3BC7EBB492E5}"/>
              </a:ext>
            </a:extLst>
          </p:cNvPr>
          <p:cNvSpPr txBox="1"/>
          <p:nvPr/>
        </p:nvSpPr>
        <p:spPr>
          <a:xfrm>
            <a:off x="1711233" y="1606730"/>
            <a:ext cx="9039497" cy="3293209"/>
          </a:xfrm>
          <a:prstGeom prst="rect">
            <a:avLst/>
          </a:prstGeom>
          <a:noFill/>
        </p:spPr>
        <p:txBody>
          <a:bodyPr wrap="square">
            <a:spAutoFit/>
          </a:bodyPr>
          <a:lstStyle/>
          <a:p>
            <a:pPr algn="just"/>
            <a:endParaRPr lang="es-MX" sz="2400" dirty="0">
              <a:solidFill>
                <a:srgbClr val="5B5B5B"/>
              </a:solidFill>
              <a:effectLst/>
              <a:latin typeface="Arial" panose="020B0604020202020204" pitchFamily="34" charset="0"/>
              <a:ea typeface="Times New Roman" panose="02020603050405020304" pitchFamily="18" charset="0"/>
            </a:endParaRPr>
          </a:p>
          <a:p>
            <a:pPr algn="just"/>
            <a:r>
              <a:rPr lang="es-MX" sz="3200" dirty="0">
                <a:solidFill>
                  <a:srgbClr val="FF0000"/>
                </a:solidFill>
                <a:effectLst/>
                <a:latin typeface="Arial" panose="020B0604020202020204" pitchFamily="34" charset="0"/>
                <a:ea typeface="Times New Roman" panose="02020603050405020304" pitchFamily="18" charset="0"/>
              </a:rPr>
              <a:t>El volumen provoca adaptaciones morfológicas y funcionales a largo plazo, no son utilizables de forma inmediata, por eso el volumen no es un factor decisivo en el resultado deportivo (no por correr más distancia correremos más rápido).</a:t>
            </a:r>
          </a:p>
          <a:p>
            <a:pPr algn="just"/>
            <a:endParaRPr lang="es-MX" sz="2400" dirty="0"/>
          </a:p>
        </p:txBody>
      </p:sp>
    </p:spTree>
    <p:extLst>
      <p:ext uri="{BB962C8B-B14F-4D97-AF65-F5344CB8AC3E}">
        <p14:creationId xmlns:p14="http://schemas.microsoft.com/office/powerpoint/2010/main" val="11418956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EB7780-9693-4F91-88A5-D518A8D8034F}"/>
              </a:ext>
            </a:extLst>
          </p:cNvPr>
          <p:cNvSpPr>
            <a:spLocks noGrp="1"/>
          </p:cNvSpPr>
          <p:nvPr>
            <p:ph type="title"/>
          </p:nvPr>
        </p:nvSpPr>
        <p:spPr/>
        <p:txBody>
          <a:bodyPr>
            <a:normAutofit fontScale="90000"/>
          </a:bodyPr>
          <a:lstStyle/>
          <a:p>
            <a:r>
              <a:rPr lang="es-MX" dirty="0">
                <a:solidFill>
                  <a:srgbClr val="7030A0"/>
                </a:solidFill>
                <a:latin typeface="Arial Rounded MT Bold" panose="020F0704030504030204" pitchFamily="34" charset="0"/>
              </a:rPr>
              <a:t>FRECUENCIA DEL VOLUMEN DE LA CARGA</a:t>
            </a:r>
          </a:p>
        </p:txBody>
      </p:sp>
      <p:sp>
        <p:nvSpPr>
          <p:cNvPr id="3" name="Marcador de contenido 2">
            <a:extLst>
              <a:ext uri="{FF2B5EF4-FFF2-40B4-BE49-F238E27FC236}">
                <a16:creationId xmlns:a16="http://schemas.microsoft.com/office/drawing/2014/main" id="{086892F8-07DD-4A41-9336-275DB9E40258}"/>
              </a:ext>
            </a:extLst>
          </p:cNvPr>
          <p:cNvSpPr>
            <a:spLocks noGrp="1"/>
          </p:cNvSpPr>
          <p:nvPr>
            <p:ph idx="1"/>
          </p:nvPr>
        </p:nvSpPr>
        <p:spPr/>
        <p:txBody>
          <a:bodyPr>
            <a:normAutofit fontScale="92500"/>
          </a:bodyPr>
          <a:lstStyle/>
          <a:p>
            <a:pPr fontAlgn="base">
              <a:lnSpc>
                <a:spcPct val="107000"/>
              </a:lnSpc>
              <a:spcAft>
                <a:spcPts val="800"/>
              </a:spcAft>
            </a:pPr>
            <a:r>
              <a:rPr lang="es-MX" dirty="0"/>
              <a:t> </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¿de qué factores depende la Frecuencia?</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s-MX" sz="1800" dirty="0">
                <a:solidFill>
                  <a:srgbClr val="000080"/>
                </a:solidFill>
                <a:effectLst/>
                <a:latin typeface="inherit"/>
                <a:ea typeface="Times New Roman" panose="02020603050405020304" pitchFamily="18" charset="0"/>
                <a:cs typeface="Arial" panose="020B0604020202020204" pitchFamily="34" charset="0"/>
              </a:rPr>
              <a:t>Nivel de entrenamiento</a:t>
            </a:r>
            <a:r>
              <a:rPr lang="es-MX" sz="1800" dirty="0">
                <a:solidFill>
                  <a:srgbClr val="5B5B5B"/>
                </a:solidFill>
                <a:effectLst/>
                <a:latin typeface="inherit"/>
                <a:ea typeface="Times New Roman" panose="02020603050405020304" pitchFamily="18" charset="0"/>
                <a:cs typeface="Arial" panose="020B0604020202020204" pitchFamily="34" charset="0"/>
              </a:rPr>
              <a:t>. No es lo mismo un cadete que lleva seis años entrenando que uno que solo lleva 2 años entrenando.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s-MX" sz="1800" dirty="0">
                <a:solidFill>
                  <a:srgbClr val="000080"/>
                </a:solidFill>
                <a:effectLst/>
                <a:latin typeface="inherit"/>
                <a:ea typeface="Times New Roman" panose="02020603050405020304" pitchFamily="18" charset="0"/>
                <a:cs typeface="Arial" panose="020B0604020202020204" pitchFamily="34" charset="0"/>
              </a:rPr>
              <a:t>Edad del deportista</a:t>
            </a:r>
            <a:r>
              <a:rPr lang="es-MX" sz="1800" dirty="0">
                <a:solidFill>
                  <a:srgbClr val="5B5B5B"/>
                </a:solidFill>
                <a:effectLst/>
                <a:latin typeface="inherit"/>
                <a:ea typeface="Times New Roman" panose="02020603050405020304" pitchFamily="18" charset="0"/>
                <a:cs typeface="Arial" panose="020B0604020202020204" pitchFamily="34" charset="0"/>
              </a:rPr>
              <a:t>. Edad tanto cronológica como biológica.</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s-MX" sz="1800" dirty="0">
                <a:solidFill>
                  <a:srgbClr val="000080"/>
                </a:solidFill>
                <a:effectLst/>
                <a:latin typeface="inherit"/>
                <a:ea typeface="Times New Roman" panose="02020603050405020304" pitchFamily="18" charset="0"/>
                <a:cs typeface="Arial" panose="020B0604020202020204" pitchFamily="34" charset="0"/>
              </a:rPr>
              <a:t>Momento de la temporada</a:t>
            </a:r>
            <a:r>
              <a:rPr lang="es-MX" sz="1800" dirty="0">
                <a:solidFill>
                  <a:srgbClr val="5B5B5B"/>
                </a:solidFill>
                <a:effectLst/>
                <a:latin typeface="inherit"/>
                <a:ea typeface="Times New Roman" panose="02020603050405020304" pitchFamily="18" charset="0"/>
                <a:cs typeface="Arial" panose="020B0604020202020204" pitchFamily="34" charset="0"/>
              </a:rPr>
              <a:t> (periodo preparatorio, competitivo,…).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s-MX" sz="1800" dirty="0">
                <a:solidFill>
                  <a:srgbClr val="000080"/>
                </a:solidFill>
                <a:effectLst/>
                <a:latin typeface="inherit"/>
                <a:ea typeface="Times New Roman" panose="02020603050405020304" pitchFamily="18" charset="0"/>
                <a:cs typeface="Arial" panose="020B0604020202020204" pitchFamily="34" charset="0"/>
              </a:rPr>
              <a:t>Grado de recuperación</a:t>
            </a:r>
            <a:r>
              <a:rPr lang="es-MX" sz="1800" dirty="0">
                <a:solidFill>
                  <a:srgbClr val="5B5B5B"/>
                </a:solidFill>
                <a:effectLst/>
                <a:latin typeface="inherit"/>
                <a:ea typeface="Times New Roman" panose="02020603050405020304" pitchFamily="18" charset="0"/>
                <a:cs typeface="Arial" panose="020B0604020202020204" pitchFamily="34" charset="0"/>
              </a:rPr>
              <a:t> del deportista.</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s-MX" sz="1800" dirty="0">
                <a:solidFill>
                  <a:srgbClr val="000080"/>
                </a:solidFill>
                <a:effectLst/>
                <a:latin typeface="inherit"/>
                <a:ea typeface="Times New Roman" panose="02020603050405020304" pitchFamily="18" charset="0"/>
                <a:cs typeface="Arial" panose="020B0604020202020204" pitchFamily="34" charset="0"/>
              </a:rPr>
              <a:t>Disponibilidad del deportista</a:t>
            </a:r>
            <a:r>
              <a:rPr lang="es-MX" sz="1800" dirty="0">
                <a:solidFill>
                  <a:srgbClr val="5B5B5B"/>
                </a:solidFill>
                <a:effectLst/>
                <a:latin typeface="inherit"/>
                <a:ea typeface="Times New Roman" panose="02020603050405020304" pitchFamily="18" charset="0"/>
                <a:cs typeface="Arial" panose="020B0604020202020204" pitchFamily="34" charset="0"/>
              </a:rPr>
              <a:t> (estudios, trabajo, lesiones,…).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dirty="0">
                <a:solidFill>
                  <a:srgbClr val="000080"/>
                </a:solidFill>
                <a:effectLst/>
                <a:latin typeface="inherit"/>
                <a:ea typeface="Times New Roman" panose="02020603050405020304" pitchFamily="18" charset="0"/>
                <a:cs typeface="Arial" panose="020B0604020202020204" pitchFamily="34" charset="0"/>
              </a:rPr>
              <a:t>Objetivo del trabajo</a:t>
            </a:r>
            <a:r>
              <a:rPr lang="es-MX" sz="1800" dirty="0">
                <a:solidFill>
                  <a:srgbClr val="5B5B5B"/>
                </a:solidFill>
                <a:effectLst/>
                <a:latin typeface="inherit"/>
                <a:ea typeface="Times New Roman" panose="02020603050405020304" pitchFamily="18" charset="0"/>
                <a:cs typeface="Arial" panose="020B0604020202020204" pitchFamily="34" charset="0"/>
              </a:rPr>
              <a:t>. Ante distintos objetivos y cargas obtenemos distintos</a:t>
            </a:r>
            <a:r>
              <a:rPr lang="es-MX" sz="1800" b="1" dirty="0">
                <a:solidFill>
                  <a:srgbClr val="5B5B5B"/>
                </a:solidFill>
                <a:effectLst/>
                <a:latin typeface="inherit"/>
                <a:ea typeface="Times New Roman" panose="02020603050405020304" pitchFamily="18" charset="0"/>
                <a:cs typeface="Arial" panose="020B0604020202020204" pitchFamily="34" charset="0"/>
              </a:rPr>
              <a:t> tiempos de recuperación</a:t>
            </a:r>
            <a:r>
              <a:rPr lang="es-MX" sz="1800" dirty="0">
                <a:solidFill>
                  <a:srgbClr val="5B5B5B"/>
                </a:solidFill>
                <a:effectLst/>
                <a:latin typeface="inherit"/>
                <a:ea typeface="Times New Roman" panose="02020603050405020304" pitchFamily="18" charset="0"/>
                <a:cs typeface="Arial" panose="020B0604020202020204" pitchFamily="34" charset="0"/>
              </a:rPr>
              <a:t>.</a:t>
            </a:r>
            <a:endParaRPr lang="es-MX" dirty="0"/>
          </a:p>
        </p:txBody>
      </p:sp>
    </p:spTree>
    <p:extLst>
      <p:ext uri="{BB962C8B-B14F-4D97-AF65-F5344CB8AC3E}">
        <p14:creationId xmlns:p14="http://schemas.microsoft.com/office/powerpoint/2010/main" val="1241297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985D6E9-B5E5-493B-A5CA-FE3A13373993}"/>
              </a:ext>
            </a:extLst>
          </p:cNvPr>
          <p:cNvSpPr txBox="1"/>
          <p:nvPr/>
        </p:nvSpPr>
        <p:spPr>
          <a:xfrm>
            <a:off x="1815737" y="1410789"/>
            <a:ext cx="8791303" cy="4069127"/>
          </a:xfrm>
          <a:prstGeom prst="rect">
            <a:avLst/>
          </a:prstGeom>
          <a:noFill/>
        </p:spPr>
        <p:txBody>
          <a:bodyPr wrap="square">
            <a:spAutoFit/>
          </a:bodyPr>
          <a:lstStyle/>
          <a:p>
            <a:pPr algn="just" fontAlgn="base">
              <a:lnSpc>
                <a:spcPct val="107000"/>
              </a:lnSpc>
              <a:spcAft>
                <a:spcPts val="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a:t>
            </a:r>
            <a:r>
              <a:rPr lang="es-MX" sz="24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Para un mismo objetivo, pero trabajado con volúmenes e intensidades distintas resultarán tiempos de recuperación distintos. Un ejemplo claro es el trabajo de la </a:t>
            </a:r>
            <a:r>
              <a:rPr lang="es-MX" sz="2400" b="1" dirty="0">
                <a:solidFill>
                  <a:srgbClr val="FF0000"/>
                </a:solidFill>
                <a:effectLst/>
                <a:latin typeface="inherit"/>
                <a:ea typeface="Times New Roman" panose="02020603050405020304" pitchFamily="18" charset="0"/>
                <a:cs typeface="Arial" panose="020B0604020202020204" pitchFamily="34" charset="0"/>
              </a:rPr>
              <a:t>Fuerza Máxima</a:t>
            </a:r>
            <a:r>
              <a:rPr lang="es-MX" sz="24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 Si se realiza con una carga media la recuperación será de 36 a 48 horas. Si en cambio se realiza con una carga importante el tiempo de recuperación será de 48-60 horas, y finalmente si se trabaja con una carga grande será de 60-96 horas.</a:t>
            </a:r>
            <a:endParaRPr lang="es-MX"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s-MX" sz="2400" dirty="0">
                <a:solidFill>
                  <a:srgbClr val="FF0000"/>
                </a:solidFill>
                <a:effectLst/>
                <a:latin typeface="Arial" panose="020B0604020202020204" pitchFamily="34" charset="0"/>
                <a:ea typeface="Times New Roman" panose="02020603050405020304" pitchFamily="18" charset="0"/>
              </a:rPr>
              <a:t>            Como consecuencia de todo lo expuesto, la </a:t>
            </a:r>
            <a:r>
              <a:rPr lang="es-MX" sz="2400" dirty="0">
                <a:solidFill>
                  <a:srgbClr val="FF0000"/>
                </a:solidFill>
                <a:effectLst/>
                <a:latin typeface="inherit"/>
                <a:ea typeface="Times New Roman" panose="02020603050405020304" pitchFamily="18" charset="0"/>
                <a:cs typeface="Arial" panose="020B0604020202020204" pitchFamily="34" charset="0"/>
              </a:rPr>
              <a:t>frecuencia semanal de entrenamiento</a:t>
            </a:r>
            <a:r>
              <a:rPr lang="es-MX" sz="2400" dirty="0">
                <a:solidFill>
                  <a:srgbClr val="FF0000"/>
                </a:solidFill>
                <a:effectLst/>
                <a:latin typeface="Arial" panose="020B0604020202020204" pitchFamily="34" charset="0"/>
                <a:ea typeface="Times New Roman" panose="02020603050405020304" pitchFamily="18" charset="0"/>
              </a:rPr>
              <a:t> varía  y debe ser estudiada en función de los factores comentados.</a:t>
            </a:r>
            <a:r>
              <a:rPr lang="es-MX" sz="1800" dirty="0">
                <a:solidFill>
                  <a:srgbClr val="5B5B5B"/>
                </a:solidFill>
                <a:effectLst/>
                <a:latin typeface="Arial" panose="020B0604020202020204" pitchFamily="34" charset="0"/>
                <a:ea typeface="Times New Roman" panose="02020603050405020304" pitchFamily="18" charset="0"/>
              </a:rPr>
              <a:t> </a:t>
            </a:r>
            <a:endParaRPr lang="es-MX" dirty="0"/>
          </a:p>
        </p:txBody>
      </p:sp>
    </p:spTree>
    <p:extLst>
      <p:ext uri="{BB962C8B-B14F-4D97-AF65-F5344CB8AC3E}">
        <p14:creationId xmlns:p14="http://schemas.microsoft.com/office/powerpoint/2010/main" val="27736965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0FFEC0-9B57-4083-B63B-85C90E6764AD}"/>
              </a:ext>
            </a:extLst>
          </p:cNvPr>
          <p:cNvSpPr>
            <a:spLocks noGrp="1"/>
          </p:cNvSpPr>
          <p:nvPr>
            <p:ph type="title"/>
          </p:nvPr>
        </p:nvSpPr>
        <p:spPr/>
        <p:txBody>
          <a:bodyPr/>
          <a:lstStyle/>
          <a:p>
            <a:r>
              <a:rPr lang="es-MX" dirty="0">
                <a:solidFill>
                  <a:srgbClr val="7030A0"/>
                </a:solidFill>
                <a:latin typeface="Arial Rounded MT Bold" panose="020F0704030504030204" pitchFamily="34" charset="0"/>
              </a:rPr>
              <a:t>3. INTENSIDAD</a:t>
            </a:r>
          </a:p>
        </p:txBody>
      </p:sp>
      <p:sp>
        <p:nvSpPr>
          <p:cNvPr id="3" name="Marcador de contenido 2">
            <a:extLst>
              <a:ext uri="{FF2B5EF4-FFF2-40B4-BE49-F238E27FC236}">
                <a16:creationId xmlns:a16="http://schemas.microsoft.com/office/drawing/2014/main" id="{D5CD823B-9E26-43B0-A035-53F70FE2ADD1}"/>
              </a:ext>
            </a:extLst>
          </p:cNvPr>
          <p:cNvSpPr>
            <a:spLocks noGrp="1"/>
          </p:cNvSpPr>
          <p:nvPr>
            <p:ph sz="half" idx="1"/>
          </p:nvPr>
        </p:nvSpPr>
        <p:spPr/>
        <p:txBody>
          <a:bodyPr/>
          <a:lstStyle/>
          <a:p>
            <a:pPr algn="just"/>
            <a:r>
              <a:rPr lang="es-MX" sz="20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La intensidad de entrenamiento presenta características opuestas al volumen. Es decir que la intensidad produce efectos inmediatos y retardados. Los inmediatos pueden ser utilizados a corto plazo. Los efectos entrenantes retardados no son tan perdurables.</a:t>
            </a:r>
            <a:endParaRPr lang="es-MX"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
        <p:nvSpPr>
          <p:cNvPr id="4" name="Marcador de contenido 3">
            <a:extLst>
              <a:ext uri="{FF2B5EF4-FFF2-40B4-BE49-F238E27FC236}">
                <a16:creationId xmlns:a16="http://schemas.microsoft.com/office/drawing/2014/main" id="{9CCAF383-D944-4052-B972-ED4974BB9F47}"/>
              </a:ext>
            </a:extLst>
          </p:cNvPr>
          <p:cNvSpPr>
            <a:spLocks noGrp="1"/>
          </p:cNvSpPr>
          <p:nvPr>
            <p:ph sz="half" idx="2"/>
          </p:nvPr>
        </p:nvSpPr>
        <p:spPr/>
        <p:txBody>
          <a:bodyPr/>
          <a:lstStyle/>
          <a:p>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La idea es que los efectos entrenantes son utilizables y aprovechables a corto plazo. El volumen no es aprovechable de forma inmediata, sin embargo dichos efectos entrenantes a largo o medio plazo son inciertos, por ejemplo cada día puedo correr un kilómetro más deprisa, pero llegará un punto en el que ya no podré ir más deprisa.</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Tree>
    <p:extLst>
      <p:ext uri="{BB962C8B-B14F-4D97-AF65-F5344CB8AC3E}">
        <p14:creationId xmlns:p14="http://schemas.microsoft.com/office/powerpoint/2010/main" val="21059120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C676FF-B448-4F3D-8FF2-5D89F9917D34}"/>
              </a:ext>
            </a:extLst>
          </p:cNvPr>
          <p:cNvSpPr>
            <a:spLocks noGrp="1"/>
          </p:cNvSpPr>
          <p:nvPr>
            <p:ph type="title"/>
          </p:nvPr>
        </p:nvSpPr>
        <p:spPr/>
        <p:txBody>
          <a:bodyPr/>
          <a:lstStyle/>
          <a:p>
            <a:r>
              <a:rPr lang="es-MX" dirty="0">
                <a:solidFill>
                  <a:srgbClr val="7030A0"/>
                </a:solidFill>
                <a:latin typeface="Arial Rounded MT Bold" panose="020F0704030504030204" pitchFamily="34" charset="0"/>
              </a:rPr>
              <a:t>MEDICIÓN DE LA INTENSIDAD</a:t>
            </a:r>
          </a:p>
        </p:txBody>
      </p:sp>
      <p:sp>
        <p:nvSpPr>
          <p:cNvPr id="3" name="Marcador de contenido 2">
            <a:extLst>
              <a:ext uri="{FF2B5EF4-FFF2-40B4-BE49-F238E27FC236}">
                <a16:creationId xmlns:a16="http://schemas.microsoft.com/office/drawing/2014/main" id="{8E4099AE-A31F-43E7-A441-801303AE7C90}"/>
              </a:ext>
            </a:extLst>
          </p:cNvPr>
          <p:cNvSpPr>
            <a:spLocks noGrp="1"/>
          </p:cNvSpPr>
          <p:nvPr>
            <p:ph sz="half" idx="1"/>
          </p:nvPr>
        </p:nvSpPr>
        <p:spPr/>
        <p:txBody>
          <a:bodyPr>
            <a:normAutofit fontScale="62500" lnSpcReduction="20000"/>
          </a:bodyPr>
          <a:lstStyle/>
          <a:p>
            <a:r>
              <a:rPr lang="es-MX" sz="1800" dirty="0">
                <a:solidFill>
                  <a:srgbClr val="5B5B5B"/>
                </a:solidFill>
                <a:effectLst/>
                <a:latin typeface="Arial" panose="020B0604020202020204" pitchFamily="34" charset="0"/>
                <a:ea typeface="Times New Roman" panose="02020603050405020304" pitchFamily="18" charset="0"/>
              </a:rPr>
              <a:t>En la medición de la Intensidad juegan un papel importante las </a:t>
            </a:r>
            <a:r>
              <a:rPr lang="es-MX" sz="1800" u="sng" dirty="0">
                <a:solidFill>
                  <a:srgbClr val="5B5B5B"/>
                </a:solidFill>
                <a:effectLst/>
                <a:latin typeface="Arial" panose="020B0604020202020204" pitchFamily="34" charset="0"/>
                <a:ea typeface="Times New Roman" panose="02020603050405020304" pitchFamily="18" charset="0"/>
              </a:rPr>
              <a:t>variables fisiológicas</a:t>
            </a:r>
            <a:r>
              <a:rPr lang="es-MX" sz="1800" dirty="0">
                <a:solidFill>
                  <a:srgbClr val="5B5B5B"/>
                </a:solidFill>
                <a:effectLst/>
                <a:latin typeface="Arial" panose="020B0604020202020204" pitchFamily="34" charset="0"/>
                <a:ea typeface="Times New Roman" panose="02020603050405020304" pitchFamily="18" charset="0"/>
              </a:rPr>
              <a:t> (FC, VO</a:t>
            </a:r>
            <a:r>
              <a:rPr lang="es-MX" sz="1800" baseline="-25000" dirty="0">
                <a:solidFill>
                  <a:srgbClr val="5B5B5B"/>
                </a:solidFill>
                <a:effectLst/>
                <a:latin typeface="inherit"/>
                <a:ea typeface="Times New Roman" panose="02020603050405020304" pitchFamily="18" charset="0"/>
                <a:cs typeface="Arial" panose="020B0604020202020204" pitchFamily="34" charset="0"/>
              </a:rPr>
              <a:t>2</a:t>
            </a:r>
            <a:r>
              <a:rPr lang="es-MX" sz="1800" dirty="0">
                <a:solidFill>
                  <a:srgbClr val="5B5B5B"/>
                </a:solidFill>
                <a:effectLst/>
                <a:latin typeface="Arial" panose="020B0604020202020204" pitchFamily="34" charset="0"/>
                <a:ea typeface="Times New Roman" panose="02020603050405020304" pitchFamily="18" charset="0"/>
              </a:rPr>
              <a:t>,)</a:t>
            </a:r>
          </a:p>
          <a:p>
            <a:pPr algn="just" fontAlgn="base">
              <a:lnSpc>
                <a:spcPct val="107000"/>
              </a:lnSpc>
              <a:spcAft>
                <a:spcPts val="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La </a:t>
            </a:r>
            <a:r>
              <a:rPr lang="es-MX" sz="1800" b="1" dirty="0">
                <a:solidFill>
                  <a:srgbClr val="5B5B5B"/>
                </a:solidFill>
                <a:effectLst/>
                <a:latin typeface="inherit"/>
                <a:ea typeface="Times New Roman" panose="02020603050405020304" pitchFamily="18" charset="0"/>
                <a:cs typeface="Arial" panose="020B0604020202020204" pitchFamily="34" charset="0"/>
              </a:rPr>
              <a:t>FC</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se relaciona con el número de latidos , normalmente por minuto. Es fácil de reconocer y se pueden distinguir diferentes tipos;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008000"/>
                </a:solidFill>
                <a:effectLst/>
                <a:latin typeface="inherit"/>
                <a:ea typeface="Times New Roman" panose="02020603050405020304" pitchFamily="18" charset="0"/>
                <a:cs typeface="Arial" panose="020B0604020202020204" pitchFamily="34" charset="0"/>
              </a:rPr>
              <a:t>FC Absoluta</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008000"/>
                </a:solidFill>
                <a:effectLst/>
                <a:latin typeface="inherit"/>
                <a:ea typeface="Times New Roman" panose="02020603050405020304" pitchFamily="18" charset="0"/>
                <a:cs typeface="Arial" panose="020B0604020202020204" pitchFamily="34" charset="0"/>
              </a:rPr>
              <a:t>FC Relativa</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008000"/>
                </a:solidFill>
                <a:effectLst/>
                <a:latin typeface="inherit"/>
                <a:ea typeface="Times New Roman" panose="02020603050405020304" pitchFamily="18" charset="0"/>
                <a:cs typeface="Arial" panose="020B0604020202020204" pitchFamily="34" charset="0"/>
              </a:rPr>
              <a:t>FC Basal</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008000"/>
                </a:solidFill>
                <a:effectLst/>
                <a:latin typeface="inherit"/>
                <a:ea typeface="Times New Roman" panose="02020603050405020304" pitchFamily="18" charset="0"/>
                <a:cs typeface="Arial" panose="020B0604020202020204" pitchFamily="34" charset="0"/>
              </a:rPr>
              <a:t>FC Ejercicio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008000"/>
                </a:solidFill>
                <a:effectLst/>
                <a:latin typeface="inherit"/>
                <a:ea typeface="Times New Roman" panose="02020603050405020304" pitchFamily="18" charset="0"/>
                <a:cs typeface="Arial" panose="020B0604020202020204" pitchFamily="34" charset="0"/>
              </a:rPr>
              <a:t>FC Máxima</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Es importante destacar la relación entre la FC y el VO</a:t>
            </a:r>
            <a:r>
              <a:rPr lang="es-MX" sz="1800" baseline="-25000" dirty="0">
                <a:solidFill>
                  <a:srgbClr val="5B5B5B"/>
                </a:solidFill>
                <a:effectLst/>
                <a:latin typeface="inherit"/>
                <a:ea typeface="Times New Roman" panose="02020603050405020304" pitchFamily="18" charset="0"/>
                <a:cs typeface="Arial" panose="020B0604020202020204" pitchFamily="34" charset="0"/>
              </a:rPr>
              <a:t>2</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La relación es la siguiente entre los 120 y las 180 pulsaciones. Es una relación lineal.</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pic>
        <p:nvPicPr>
          <p:cNvPr id="5" name="Marcador de contenido 4" descr="Frecuencia Cardiaca">
            <a:hlinkClick r:id="rId2"/>
            <a:extLst>
              <a:ext uri="{FF2B5EF4-FFF2-40B4-BE49-F238E27FC236}">
                <a16:creationId xmlns:a16="http://schemas.microsoft.com/office/drawing/2014/main" id="{F6285770-2073-4A59-9364-2C5FAA4B01BB}"/>
              </a:ext>
            </a:extLst>
          </p:cNvPr>
          <p:cNvPicPr>
            <a:picLocks noGrp="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81725" y="2560321"/>
            <a:ext cx="4718050" cy="2769326"/>
          </a:xfrm>
          <a:prstGeom prst="rect">
            <a:avLst/>
          </a:prstGeom>
          <a:noFill/>
          <a:ln>
            <a:noFill/>
          </a:ln>
        </p:spPr>
      </p:pic>
    </p:spTree>
    <p:extLst>
      <p:ext uri="{BB962C8B-B14F-4D97-AF65-F5344CB8AC3E}">
        <p14:creationId xmlns:p14="http://schemas.microsoft.com/office/powerpoint/2010/main" val="42499988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48331A-F282-4F02-8815-9D12F9104A64}"/>
              </a:ext>
            </a:extLst>
          </p:cNvPr>
          <p:cNvSpPr>
            <a:spLocks noGrp="1"/>
          </p:cNvSpPr>
          <p:nvPr>
            <p:ph type="title"/>
          </p:nvPr>
        </p:nvSpPr>
        <p:spPr/>
        <p:txBody>
          <a:bodyPr>
            <a:normAutofit fontScale="90000"/>
          </a:bodyPr>
          <a:lstStyle/>
          <a:p>
            <a:pPr algn="just" fontAlgn="base">
              <a:lnSpc>
                <a:spcPct val="107000"/>
              </a:lnSpc>
              <a:spcAft>
                <a:spcPts val="800"/>
              </a:spcAft>
            </a:pPr>
            <a:b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br>
            <a:b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br>
            <a:b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b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Para </a:t>
            </a:r>
            <a:r>
              <a:rPr lang="es-MX" sz="1800" dirty="0">
                <a:solidFill>
                  <a:srgbClr val="000080"/>
                </a:solidFill>
                <a:effectLst/>
                <a:latin typeface="inherit"/>
                <a:ea typeface="Times New Roman" panose="02020603050405020304" pitchFamily="18" charset="0"/>
                <a:cs typeface="Arial" panose="020B0604020202020204" pitchFamily="34" charset="0"/>
              </a:rPr>
              <a:t>valorar la FC</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hay que tener en cuenta algunos </a:t>
            </a:r>
            <a:r>
              <a:rPr lang="es-MX" sz="1800" dirty="0">
                <a:solidFill>
                  <a:srgbClr val="000080"/>
                </a:solidFill>
                <a:effectLst/>
                <a:latin typeface="inherit"/>
                <a:ea typeface="Times New Roman" panose="02020603050405020304" pitchFamily="18" charset="0"/>
                <a:cs typeface="Arial" panose="020B0604020202020204" pitchFamily="34" charset="0"/>
              </a:rPr>
              <a:t>factores</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a:t>
            </a:r>
            <a:br>
              <a:rPr lang="es-MX" sz="1800" dirty="0">
                <a:effectLst/>
                <a:latin typeface="Calibri" panose="020F0502020204030204" pitchFamily="34" charset="0"/>
                <a:ea typeface="Calibri" panose="020F0502020204030204" pitchFamily="34" charset="0"/>
                <a:cs typeface="Times New Roman" panose="02020603050405020304" pitchFamily="18" charset="0"/>
              </a:rPr>
            </a:br>
            <a:r>
              <a:rPr lang="es-MX" sz="1800" dirty="0">
                <a:solidFill>
                  <a:srgbClr val="5B5B5B"/>
                </a:solidFill>
                <a:effectLst/>
                <a:latin typeface="inherit"/>
                <a:ea typeface="Times New Roman" panose="02020603050405020304" pitchFamily="18" charset="0"/>
                <a:cs typeface="Arial" panose="020B0604020202020204" pitchFamily="34" charset="0"/>
              </a:rPr>
              <a:t>Posición, hora del día, temperatura, N.º grupos musculares, tipo de contracción.</a:t>
            </a:r>
            <a:br>
              <a:rPr lang="es-MX" sz="1800" dirty="0">
                <a:effectLst/>
                <a:latin typeface="Calibri" panose="020F0502020204030204" pitchFamily="34" charset="0"/>
                <a:ea typeface="Calibri" panose="020F0502020204030204" pitchFamily="34" charset="0"/>
                <a:cs typeface="Times New Roman" panose="02020603050405020304" pitchFamily="18" charset="0"/>
              </a:rPr>
            </a:br>
            <a:r>
              <a:rPr lang="es-MX" sz="1800" dirty="0">
                <a:solidFill>
                  <a:srgbClr val="5B5B5B"/>
                </a:solidFill>
                <a:effectLst/>
                <a:latin typeface="inherit"/>
                <a:ea typeface="Times New Roman" panose="02020603050405020304" pitchFamily="18" charset="0"/>
                <a:cs typeface="Arial" panose="020B0604020202020204" pitchFamily="34" charset="0"/>
              </a:rPr>
              <a:t>Los jóvenes para un mismo trabajo tienen una Fc Absoluta mayor.</a:t>
            </a:r>
            <a:br>
              <a:rPr lang="es-MX" sz="1800" dirty="0">
                <a:effectLst/>
                <a:latin typeface="Calibri" panose="020F0502020204030204" pitchFamily="34" charset="0"/>
                <a:ea typeface="Calibri" panose="020F0502020204030204" pitchFamily="34" charset="0"/>
                <a:cs typeface="Times New Roman" panose="02020603050405020304" pitchFamily="18" charset="0"/>
              </a:rPr>
            </a:br>
            <a:r>
              <a:rPr lang="es-MX" sz="1800" dirty="0">
                <a:solidFill>
                  <a:srgbClr val="5B5B5B"/>
                </a:solidFill>
                <a:effectLst/>
                <a:latin typeface="inherit"/>
                <a:ea typeface="Times New Roman" panose="02020603050405020304" pitchFamily="18" charset="0"/>
                <a:cs typeface="Arial" panose="020B0604020202020204" pitchFamily="34" charset="0"/>
              </a:rPr>
              <a:t>La propia actividad deportiva. Influye en que una misma intensidad tenga diferentes FC.</a:t>
            </a:r>
            <a:br>
              <a:rPr lang="es-MX" sz="1800" dirty="0">
                <a:solidFill>
                  <a:srgbClr val="5B5B5B"/>
                </a:solidFill>
                <a:effectLst/>
                <a:latin typeface="inherit"/>
                <a:ea typeface="Times New Roman" panose="02020603050405020304" pitchFamily="18" charset="0"/>
                <a:cs typeface="Arial" panose="020B0604020202020204" pitchFamily="34" charset="0"/>
              </a:rPr>
            </a:br>
            <a:br>
              <a:rPr lang="es-MX" sz="1800" dirty="0">
                <a:effectLst/>
                <a:latin typeface="Calibri" panose="020F0502020204030204" pitchFamily="34" charset="0"/>
                <a:ea typeface="Calibri" panose="020F0502020204030204" pitchFamily="34" charset="0"/>
                <a:cs typeface="Times New Roman" panose="02020603050405020304" pitchFamily="18" charset="0"/>
              </a:rPr>
            </a:br>
            <a:endParaRPr lang="es-MX" dirty="0"/>
          </a:p>
        </p:txBody>
      </p:sp>
      <p:pic>
        <p:nvPicPr>
          <p:cNvPr id="4" name="Marcador de contenido 3" descr="Escala Nikiforov FC Intensidad">
            <a:hlinkClick r:id="rId2"/>
            <a:extLst>
              <a:ext uri="{FF2B5EF4-FFF2-40B4-BE49-F238E27FC236}">
                <a16:creationId xmlns:a16="http://schemas.microsoft.com/office/drawing/2014/main" id="{09F24A6A-9838-4EAD-B409-1E7E58919528}"/>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11234" y="2599509"/>
            <a:ext cx="8895806" cy="2847702"/>
          </a:xfrm>
          <a:prstGeom prst="rect">
            <a:avLst/>
          </a:prstGeom>
          <a:noFill/>
          <a:ln>
            <a:noFill/>
          </a:ln>
        </p:spPr>
      </p:pic>
    </p:spTree>
    <p:extLst>
      <p:ext uri="{BB962C8B-B14F-4D97-AF65-F5344CB8AC3E}">
        <p14:creationId xmlns:p14="http://schemas.microsoft.com/office/powerpoint/2010/main" val="19350798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8A6073-CB7D-4728-9A9C-D7187099C21A}"/>
              </a:ext>
            </a:extLst>
          </p:cNvPr>
          <p:cNvSpPr>
            <a:spLocks noGrp="1"/>
          </p:cNvSpPr>
          <p:nvPr>
            <p:ph type="title"/>
          </p:nvPr>
        </p:nvSpPr>
        <p:spPr/>
        <p:txBody>
          <a:bodyPr>
            <a:normAutofit fontScale="90000"/>
          </a:bodyPr>
          <a:lstStyle/>
          <a:p>
            <a:r>
              <a:rPr lang="es-MX" dirty="0">
                <a:solidFill>
                  <a:srgbClr val="7030A0"/>
                </a:solidFill>
                <a:latin typeface="Arial Rounded MT Bold" panose="020F0704030504030204" pitchFamily="34" charset="0"/>
              </a:rPr>
              <a:t>TABLA DE INTENSIDADES PARA ALGUNAS CATEGORIAS</a:t>
            </a:r>
          </a:p>
        </p:txBody>
      </p:sp>
      <p:pic>
        <p:nvPicPr>
          <p:cNvPr id="4" name="Marcador de contenido 3" descr="Tabla Edad Intensidad Tschiene">
            <a:hlinkClick r:id="rId2"/>
            <a:extLst>
              <a:ext uri="{FF2B5EF4-FFF2-40B4-BE49-F238E27FC236}">
                <a16:creationId xmlns:a16="http://schemas.microsoft.com/office/drawing/2014/main" id="{2E5B6960-A0F6-4996-B5FF-5A73B9DE92CA}"/>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711450" y="3213100"/>
            <a:ext cx="6769100" cy="2006600"/>
          </a:xfrm>
          <a:prstGeom prst="rect">
            <a:avLst/>
          </a:prstGeom>
          <a:noFill/>
          <a:ln>
            <a:noFill/>
          </a:ln>
        </p:spPr>
      </p:pic>
    </p:spTree>
    <p:extLst>
      <p:ext uri="{BB962C8B-B14F-4D97-AF65-F5344CB8AC3E}">
        <p14:creationId xmlns:p14="http://schemas.microsoft.com/office/powerpoint/2010/main" val="8969220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80A975-1C3A-4C62-88D2-0B35CD13C5DB}"/>
              </a:ext>
            </a:extLst>
          </p:cNvPr>
          <p:cNvSpPr>
            <a:spLocks noGrp="1"/>
          </p:cNvSpPr>
          <p:nvPr>
            <p:ph type="title"/>
          </p:nvPr>
        </p:nvSpPr>
        <p:spPr/>
        <p:txBody>
          <a:bodyPr/>
          <a:lstStyle/>
          <a:p>
            <a:r>
              <a:rPr lang="es-MX" dirty="0">
                <a:solidFill>
                  <a:srgbClr val="7030A0"/>
                </a:solidFill>
                <a:latin typeface="Arial Rounded MT Bold" panose="020F0704030504030204" pitchFamily="34" charset="0"/>
              </a:rPr>
              <a:t>FC PARA DISTINTOS DEPORTES</a:t>
            </a:r>
          </a:p>
        </p:txBody>
      </p:sp>
      <p:pic>
        <p:nvPicPr>
          <p:cNvPr id="4" name="Marcador de contenido 3" descr="Tabla Intensidad Deportes">
            <a:hlinkClick r:id="rId2"/>
            <a:extLst>
              <a:ext uri="{FF2B5EF4-FFF2-40B4-BE49-F238E27FC236}">
                <a16:creationId xmlns:a16="http://schemas.microsoft.com/office/drawing/2014/main" id="{8953A77C-DAD0-44A0-99FD-1B9F7923E4CA}"/>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39900" y="2612571"/>
            <a:ext cx="8712200" cy="2943679"/>
          </a:xfrm>
          <a:prstGeom prst="rect">
            <a:avLst/>
          </a:prstGeom>
          <a:noFill/>
          <a:ln>
            <a:noFill/>
          </a:ln>
        </p:spPr>
      </p:pic>
    </p:spTree>
    <p:extLst>
      <p:ext uri="{BB962C8B-B14F-4D97-AF65-F5344CB8AC3E}">
        <p14:creationId xmlns:p14="http://schemas.microsoft.com/office/powerpoint/2010/main" val="5857429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E78F90-4224-4D50-A5F9-810E4083DE80}"/>
              </a:ext>
            </a:extLst>
          </p:cNvPr>
          <p:cNvSpPr>
            <a:spLocks noGrp="1"/>
          </p:cNvSpPr>
          <p:nvPr>
            <p:ph type="title"/>
          </p:nvPr>
        </p:nvSpPr>
        <p:spPr/>
        <p:txBody>
          <a:bodyPr/>
          <a:lstStyle/>
          <a:p>
            <a:r>
              <a:rPr lang="es-MX" dirty="0">
                <a:solidFill>
                  <a:srgbClr val="7030A0"/>
                </a:solidFill>
                <a:latin typeface="Arial Rounded MT Bold" panose="020F0704030504030204" pitchFamily="34" charset="0"/>
              </a:rPr>
              <a:t>4. DENSIDAD = DESCANSO</a:t>
            </a:r>
          </a:p>
        </p:txBody>
      </p:sp>
      <p:sp>
        <p:nvSpPr>
          <p:cNvPr id="3" name="Marcador de contenido 2">
            <a:extLst>
              <a:ext uri="{FF2B5EF4-FFF2-40B4-BE49-F238E27FC236}">
                <a16:creationId xmlns:a16="http://schemas.microsoft.com/office/drawing/2014/main" id="{1BD22D3F-E6E0-47FA-BFD1-35B4C1E575A3}"/>
              </a:ext>
            </a:extLst>
          </p:cNvPr>
          <p:cNvSpPr>
            <a:spLocks noGrp="1"/>
          </p:cNvSpPr>
          <p:nvPr>
            <p:ph idx="1"/>
          </p:nvPr>
        </p:nvSpPr>
        <p:spPr/>
        <p:txBody>
          <a:bodyPr>
            <a:noAutofit/>
          </a:bodyPr>
          <a:lstStyle/>
          <a:p>
            <a:pPr algn="just" fontAlgn="base">
              <a:lnSpc>
                <a:spcPct val="107000"/>
              </a:lnSpc>
              <a:spcAft>
                <a:spcPts val="800"/>
              </a:spcAft>
            </a:pPr>
            <a:r>
              <a:rPr lang="es-MX" sz="11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El </a:t>
            </a:r>
            <a:r>
              <a:rPr lang="es-MX" sz="1100" u="sng" dirty="0">
                <a:solidFill>
                  <a:srgbClr val="0000FF"/>
                </a:solidFill>
                <a:effectLst/>
                <a:latin typeface="inherit"/>
                <a:ea typeface="Times New Roman" panose="02020603050405020304" pitchFamily="18" charset="0"/>
                <a:cs typeface="Arial" panose="020B0604020202020204" pitchFamily="34" charset="0"/>
              </a:rPr>
              <a:t>Descanso</a:t>
            </a:r>
            <a:r>
              <a:rPr lang="es-MX" sz="11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influye sobre;</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100" dirty="0">
                <a:solidFill>
                  <a:srgbClr val="5B5B5B"/>
                </a:solidFill>
                <a:effectLst/>
                <a:latin typeface="inherit"/>
                <a:ea typeface="Times New Roman" panose="02020603050405020304" pitchFamily="18" charset="0"/>
                <a:cs typeface="Arial" panose="020B0604020202020204" pitchFamily="34" charset="0"/>
              </a:rPr>
              <a:t>La fatiga (la disminuye).</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100" dirty="0">
                <a:solidFill>
                  <a:srgbClr val="5B5B5B"/>
                </a:solidFill>
                <a:effectLst/>
                <a:latin typeface="inherit"/>
                <a:ea typeface="Times New Roman" panose="02020603050405020304" pitchFamily="18" charset="0"/>
                <a:cs typeface="Arial" panose="020B0604020202020204" pitchFamily="34" charset="0"/>
              </a:rPr>
              <a:t>La aceleración de la recuperación entre estímulos y sesiones.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100" dirty="0">
                <a:solidFill>
                  <a:srgbClr val="5B5B5B"/>
                </a:solidFill>
                <a:effectLst/>
                <a:latin typeface="inherit"/>
                <a:ea typeface="Times New Roman" panose="02020603050405020304" pitchFamily="18" charset="0"/>
                <a:cs typeface="Arial" panose="020B0604020202020204" pitchFamily="34" charset="0"/>
              </a:rPr>
              <a:t>Favorece la supercompensación.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100" dirty="0">
                <a:solidFill>
                  <a:srgbClr val="5B5B5B"/>
                </a:solidFill>
                <a:effectLst/>
                <a:latin typeface="inherit"/>
                <a:ea typeface="Times New Roman" panose="02020603050405020304" pitchFamily="18" charset="0"/>
                <a:cs typeface="Arial" panose="020B0604020202020204" pitchFamily="34" charset="0"/>
              </a:rPr>
              <a:t>Facilita el uso posterior de cargas elevadas.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100" dirty="0">
                <a:solidFill>
                  <a:srgbClr val="5B5B5B"/>
                </a:solidFill>
                <a:effectLst/>
                <a:latin typeface="inherit"/>
                <a:ea typeface="Times New Roman" panose="02020603050405020304" pitchFamily="18" charset="0"/>
                <a:cs typeface="Arial" panose="020B0604020202020204" pitchFamily="34" charset="0"/>
              </a:rPr>
              <a:t>Previene la aparición de lesiones.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r>
              <a:rPr lang="es-MX" sz="1100" u="sng" dirty="0">
                <a:solidFill>
                  <a:srgbClr val="0000FF"/>
                </a:solidFill>
                <a:effectLst/>
                <a:latin typeface="inherit"/>
                <a:ea typeface="Times New Roman" panose="02020603050405020304" pitchFamily="18" charset="0"/>
                <a:cs typeface="Arial" panose="020B0604020202020204" pitchFamily="34" charset="0"/>
              </a:rPr>
              <a:t>Fases del Descanso</a:t>
            </a:r>
            <a:r>
              <a:rPr lang="es-MX" sz="11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100" dirty="0">
                <a:solidFill>
                  <a:srgbClr val="5B5B5B"/>
                </a:solidFill>
                <a:effectLst/>
                <a:latin typeface="inherit"/>
                <a:ea typeface="Times New Roman" panose="02020603050405020304" pitchFamily="18" charset="0"/>
                <a:cs typeface="Arial" panose="020B0604020202020204" pitchFamily="34" charset="0"/>
              </a:rPr>
              <a:t>Rápida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100" dirty="0">
                <a:solidFill>
                  <a:srgbClr val="5B5B5B"/>
                </a:solidFill>
                <a:effectLst/>
                <a:latin typeface="inherit"/>
                <a:ea typeface="Times New Roman" panose="02020603050405020304" pitchFamily="18" charset="0"/>
                <a:cs typeface="Arial" panose="020B0604020202020204" pitchFamily="34" charset="0"/>
              </a:rPr>
              <a:t>Lenta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100" dirty="0">
                <a:solidFill>
                  <a:srgbClr val="5B5B5B"/>
                </a:solidFill>
                <a:effectLst/>
                <a:latin typeface="inherit"/>
                <a:ea typeface="Times New Roman" panose="02020603050405020304" pitchFamily="18" charset="0"/>
                <a:cs typeface="Arial" panose="020B0604020202020204" pitchFamily="34" charset="0"/>
              </a:rPr>
              <a:t>Supercompensación.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100" dirty="0">
                <a:solidFill>
                  <a:srgbClr val="5B5B5B"/>
                </a:solidFill>
                <a:effectLst/>
                <a:latin typeface="Arial" panose="020B0604020202020204" pitchFamily="34" charset="0"/>
                <a:ea typeface="Times New Roman" panose="02020603050405020304" pitchFamily="18" charset="0"/>
              </a:rPr>
              <a:t>No todos los sistemas del organismo se recuperan al mismo tiempo después de la actividad física, es lo que se conoce como </a:t>
            </a:r>
            <a:r>
              <a:rPr lang="es-MX" sz="1100" dirty="0">
                <a:solidFill>
                  <a:srgbClr val="0000FF"/>
                </a:solidFill>
                <a:effectLst/>
                <a:latin typeface="inherit"/>
                <a:ea typeface="Times New Roman" panose="02020603050405020304" pitchFamily="18" charset="0"/>
                <a:cs typeface="Arial" panose="020B0604020202020204" pitchFamily="34" charset="0"/>
              </a:rPr>
              <a:t>heterocronismo</a:t>
            </a:r>
            <a:r>
              <a:rPr lang="es-MX" sz="1100" dirty="0">
                <a:solidFill>
                  <a:srgbClr val="5B5B5B"/>
                </a:solidFill>
                <a:effectLst/>
                <a:latin typeface="Arial" panose="020B0604020202020204" pitchFamily="34" charset="0"/>
                <a:ea typeface="Times New Roman" panose="02020603050405020304" pitchFamily="18" charset="0"/>
              </a:rPr>
              <a:t>. </a:t>
            </a:r>
            <a:endParaRPr lang="es-MX" sz="1100" dirty="0"/>
          </a:p>
        </p:txBody>
      </p:sp>
    </p:spTree>
    <p:extLst>
      <p:ext uri="{BB962C8B-B14F-4D97-AF65-F5344CB8AC3E}">
        <p14:creationId xmlns:p14="http://schemas.microsoft.com/office/powerpoint/2010/main" val="25531001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14E61-E7D2-4E55-BE08-2B5BDD7ADCDC}"/>
              </a:ext>
            </a:extLst>
          </p:cNvPr>
          <p:cNvSpPr>
            <a:spLocks noGrp="1"/>
          </p:cNvSpPr>
          <p:nvPr>
            <p:ph type="title"/>
          </p:nvPr>
        </p:nvSpPr>
        <p:spPr/>
        <p:txBody>
          <a:bodyPr/>
          <a:lstStyle/>
          <a:p>
            <a:r>
              <a:rPr lang="es-MX" dirty="0">
                <a:solidFill>
                  <a:srgbClr val="7030A0"/>
                </a:solidFill>
                <a:latin typeface="Arial Rounded MT Bold" panose="020F0704030504030204" pitchFamily="34" charset="0"/>
              </a:rPr>
              <a:t>FASES DEL DESCANSO</a:t>
            </a:r>
          </a:p>
        </p:txBody>
      </p:sp>
      <p:pic>
        <p:nvPicPr>
          <p:cNvPr id="4" name="Marcador de contenido 3" descr="Duración del descanso">
            <a:hlinkClick r:id="rId2"/>
            <a:extLst>
              <a:ext uri="{FF2B5EF4-FFF2-40B4-BE49-F238E27FC236}">
                <a16:creationId xmlns:a16="http://schemas.microsoft.com/office/drawing/2014/main" id="{28EF73E5-5FD1-4921-B2E5-15535F6998E0}"/>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89611" y="2690949"/>
            <a:ext cx="9106987" cy="2834640"/>
          </a:xfrm>
          <a:prstGeom prst="rect">
            <a:avLst/>
          </a:prstGeom>
          <a:noFill/>
          <a:ln>
            <a:noFill/>
          </a:ln>
        </p:spPr>
      </p:pic>
    </p:spTree>
    <p:extLst>
      <p:ext uri="{BB962C8B-B14F-4D97-AF65-F5344CB8AC3E}">
        <p14:creationId xmlns:p14="http://schemas.microsoft.com/office/powerpoint/2010/main" val="40318589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FF734F-5871-470B-9DFB-081B88D4A1E7}"/>
              </a:ext>
            </a:extLst>
          </p:cNvPr>
          <p:cNvSpPr>
            <a:spLocks noGrp="1"/>
          </p:cNvSpPr>
          <p:nvPr>
            <p:ph type="title"/>
          </p:nvPr>
        </p:nvSpPr>
        <p:spPr/>
        <p:txBody>
          <a:bodyPr/>
          <a:lstStyle/>
          <a:p>
            <a:r>
              <a:rPr lang="es-MX" dirty="0">
                <a:solidFill>
                  <a:srgbClr val="7030A0"/>
                </a:solidFill>
                <a:latin typeface="Arial Rounded MT Bold" panose="020F0704030504030204" pitchFamily="34" charset="0"/>
              </a:rPr>
              <a:t>FASE RÁPIDA DE DESCANSO</a:t>
            </a:r>
          </a:p>
        </p:txBody>
      </p:sp>
      <p:pic>
        <p:nvPicPr>
          <p:cNvPr id="4" name="Marcador de contenido 3" descr="Fase Rápida Descanso">
            <a:hlinkClick r:id="rId2"/>
            <a:extLst>
              <a:ext uri="{FF2B5EF4-FFF2-40B4-BE49-F238E27FC236}">
                <a16:creationId xmlns:a16="http://schemas.microsoft.com/office/drawing/2014/main" id="{3C6BC2B0-B241-4E2F-AB23-8680BCF91D76}"/>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397726" y="2557463"/>
            <a:ext cx="9392194" cy="3317875"/>
          </a:xfrm>
          <a:prstGeom prst="rect">
            <a:avLst/>
          </a:prstGeom>
          <a:noFill/>
          <a:ln>
            <a:noFill/>
          </a:ln>
        </p:spPr>
      </p:pic>
    </p:spTree>
    <p:extLst>
      <p:ext uri="{BB962C8B-B14F-4D97-AF65-F5344CB8AC3E}">
        <p14:creationId xmlns:p14="http://schemas.microsoft.com/office/powerpoint/2010/main" val="6852258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A48119-3530-48BA-BFA6-6B5908E876C0}"/>
              </a:ext>
            </a:extLst>
          </p:cNvPr>
          <p:cNvSpPr>
            <a:spLocks noGrp="1"/>
          </p:cNvSpPr>
          <p:nvPr>
            <p:ph type="title"/>
          </p:nvPr>
        </p:nvSpPr>
        <p:spPr/>
        <p:txBody>
          <a:bodyPr/>
          <a:lstStyle/>
          <a:p>
            <a:r>
              <a:rPr lang="es-MX" dirty="0">
                <a:solidFill>
                  <a:srgbClr val="7030A0"/>
                </a:solidFill>
                <a:latin typeface="Arial Rounded MT Bold" panose="020F0704030504030204" pitchFamily="34" charset="0"/>
              </a:rPr>
              <a:t>FASE LENTA DE DESCANSO</a:t>
            </a:r>
          </a:p>
        </p:txBody>
      </p:sp>
      <p:pic>
        <p:nvPicPr>
          <p:cNvPr id="4" name="Marcador de contenido 3" descr="Fase Lenta Descanso">
            <a:hlinkClick r:id="rId2"/>
            <a:extLst>
              <a:ext uri="{FF2B5EF4-FFF2-40B4-BE49-F238E27FC236}">
                <a16:creationId xmlns:a16="http://schemas.microsoft.com/office/drawing/2014/main" id="{75D7486F-27D8-4F56-8154-19EAB9C245D8}"/>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31039" y="2557463"/>
            <a:ext cx="8729922" cy="3317875"/>
          </a:xfrm>
          <a:prstGeom prst="rect">
            <a:avLst/>
          </a:prstGeom>
          <a:noFill/>
          <a:ln>
            <a:noFill/>
          </a:ln>
        </p:spPr>
      </p:pic>
    </p:spTree>
    <p:extLst>
      <p:ext uri="{BB962C8B-B14F-4D97-AF65-F5344CB8AC3E}">
        <p14:creationId xmlns:p14="http://schemas.microsoft.com/office/powerpoint/2010/main" val="29978196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323705-4D15-4417-B18F-B90900C5A430}"/>
              </a:ext>
            </a:extLst>
          </p:cNvPr>
          <p:cNvSpPr>
            <a:spLocks noGrp="1"/>
          </p:cNvSpPr>
          <p:nvPr>
            <p:ph type="title"/>
          </p:nvPr>
        </p:nvSpPr>
        <p:spPr/>
        <p:txBody>
          <a:bodyPr>
            <a:normAutofit fontScale="90000"/>
          </a:bodyPr>
          <a:lstStyle/>
          <a:p>
            <a:r>
              <a:rPr lang="es-MX" dirty="0">
                <a:solidFill>
                  <a:srgbClr val="7030A0"/>
                </a:solidFill>
                <a:latin typeface="Arial Rounded MT Bold" panose="020F0704030504030204" pitchFamily="34" charset="0"/>
              </a:rPr>
              <a:t>FASE DE DESCANSO SUPERCOMPENSATORIO</a:t>
            </a:r>
          </a:p>
        </p:txBody>
      </p:sp>
      <p:pic>
        <p:nvPicPr>
          <p:cNvPr id="4" name="Marcador de contenido 3" descr="Fase Supercompensación Descanso">
            <a:hlinkClick r:id="rId2"/>
            <a:extLst>
              <a:ext uri="{FF2B5EF4-FFF2-40B4-BE49-F238E27FC236}">
                <a16:creationId xmlns:a16="http://schemas.microsoft.com/office/drawing/2014/main" id="{21A42899-270A-4EEB-8C1E-98F7E930B06B}"/>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397726" y="2557463"/>
            <a:ext cx="9366068" cy="3317875"/>
          </a:xfrm>
          <a:prstGeom prst="rect">
            <a:avLst/>
          </a:prstGeom>
          <a:noFill/>
          <a:ln>
            <a:noFill/>
          </a:ln>
        </p:spPr>
      </p:pic>
    </p:spTree>
    <p:extLst>
      <p:ext uri="{BB962C8B-B14F-4D97-AF65-F5344CB8AC3E}">
        <p14:creationId xmlns:p14="http://schemas.microsoft.com/office/powerpoint/2010/main" val="1278831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87BD57-79DB-42DD-9C1D-67273D85BBCE}"/>
              </a:ext>
            </a:extLst>
          </p:cNvPr>
          <p:cNvSpPr>
            <a:spLocks noGrp="1"/>
          </p:cNvSpPr>
          <p:nvPr>
            <p:ph type="title"/>
          </p:nvPr>
        </p:nvSpPr>
        <p:spPr/>
        <p:txBody>
          <a:bodyPr/>
          <a:lstStyle/>
          <a:p>
            <a:r>
              <a:rPr lang="es-MX" dirty="0">
                <a:solidFill>
                  <a:srgbClr val="7030A0"/>
                </a:solidFill>
                <a:latin typeface="Arial Rounded MT Bold" panose="020F0704030504030204" pitchFamily="34" charset="0"/>
              </a:rPr>
              <a:t>DESCANSO DE LA CARGA</a:t>
            </a:r>
          </a:p>
        </p:txBody>
      </p:sp>
      <p:pic>
        <p:nvPicPr>
          <p:cNvPr id="4" name="Marcador de contenido 3" descr="Recuperación y Descanso Carga">
            <a:hlinkClick r:id="rId2"/>
            <a:extLst>
              <a:ext uri="{FF2B5EF4-FFF2-40B4-BE49-F238E27FC236}">
                <a16:creationId xmlns:a16="http://schemas.microsoft.com/office/drawing/2014/main" id="{B52A230A-B5BC-467B-AAD8-D107B6B5DF9D}"/>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02229" y="2505211"/>
            <a:ext cx="9274627" cy="3317875"/>
          </a:xfrm>
          <a:prstGeom prst="rect">
            <a:avLst/>
          </a:prstGeom>
          <a:noFill/>
          <a:ln>
            <a:noFill/>
          </a:ln>
        </p:spPr>
      </p:pic>
    </p:spTree>
    <p:extLst>
      <p:ext uri="{BB962C8B-B14F-4D97-AF65-F5344CB8AC3E}">
        <p14:creationId xmlns:p14="http://schemas.microsoft.com/office/powerpoint/2010/main" val="30760182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0A9C20-1664-4C5F-B879-491ADED109CB}"/>
              </a:ext>
            </a:extLst>
          </p:cNvPr>
          <p:cNvSpPr>
            <a:spLocks noGrp="1"/>
          </p:cNvSpPr>
          <p:nvPr>
            <p:ph type="title"/>
          </p:nvPr>
        </p:nvSpPr>
        <p:spPr/>
        <p:txBody>
          <a:bodyPr>
            <a:normAutofit/>
          </a:bodyPr>
          <a:lstStyle/>
          <a:p>
            <a:r>
              <a:rPr lang="es-MX" sz="3600" dirty="0">
                <a:solidFill>
                  <a:srgbClr val="7030A0"/>
                </a:solidFill>
                <a:latin typeface="Arial Rounded MT Bold" panose="020F0704030504030204" pitchFamily="34" charset="0"/>
              </a:rPr>
              <a:t>FACTORES DEL DESCANSO</a:t>
            </a:r>
          </a:p>
        </p:txBody>
      </p:sp>
      <p:sp>
        <p:nvSpPr>
          <p:cNvPr id="4" name="Marcador de texto 3">
            <a:extLst>
              <a:ext uri="{FF2B5EF4-FFF2-40B4-BE49-F238E27FC236}">
                <a16:creationId xmlns:a16="http://schemas.microsoft.com/office/drawing/2014/main" id="{D601B7E4-EE82-42F6-8E6C-72B99D201B89}"/>
              </a:ext>
            </a:extLst>
          </p:cNvPr>
          <p:cNvSpPr>
            <a:spLocks noGrp="1"/>
          </p:cNvSpPr>
          <p:nvPr>
            <p:ph type="body" sz="half" idx="2"/>
          </p:nvPr>
        </p:nvSpPr>
        <p:spPr>
          <a:xfrm>
            <a:off x="1293811" y="2926080"/>
            <a:ext cx="3718455" cy="2543389"/>
          </a:xfrm>
        </p:spPr>
        <p:txBody>
          <a:bodyPr>
            <a:normAutofit fontScale="62500" lnSpcReduction="20000"/>
          </a:bodyPr>
          <a:lstStyle/>
          <a:p>
            <a:pPr algn="just" fontAlgn="base">
              <a:lnSpc>
                <a:spcPct val="107000"/>
              </a:lnSpc>
              <a:spcAft>
                <a:spcPts val="1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el descanso es heterocrónico y multidimensional. Como tal le afectan los siguientes componentes;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La </a:t>
            </a:r>
            <a:r>
              <a:rPr lang="es-MX" sz="1800" dirty="0">
                <a:solidFill>
                  <a:srgbClr val="0000FF"/>
                </a:solidFill>
                <a:effectLst/>
                <a:latin typeface="inherit"/>
                <a:ea typeface="Times New Roman" panose="02020603050405020304" pitchFamily="18" charset="0"/>
                <a:cs typeface="Arial" panose="020B0604020202020204" pitchFamily="34" charset="0"/>
              </a:rPr>
              <a:t>edad</a:t>
            </a:r>
            <a:r>
              <a:rPr lang="es-MX" sz="1800" dirty="0">
                <a:solidFill>
                  <a:srgbClr val="5B5B5B"/>
                </a:solidFill>
                <a:effectLst/>
                <a:latin typeface="inherit"/>
                <a:ea typeface="Times New Roman" panose="02020603050405020304" pitchFamily="18" charset="0"/>
                <a:cs typeface="Arial" panose="020B0604020202020204" pitchFamily="34" charset="0"/>
              </a:rPr>
              <a:t>. Evidentemente no recupera igual una persona de 8 años que una de 18, o que una de 40 años. Como norma general cuanto más joven más capacidad de recuperación.</a:t>
            </a:r>
          </a:p>
          <a:p>
            <a:pPr marL="342900" lvl="0" indent="-342900" algn="just" fontAlgn="base">
              <a:lnSpc>
                <a:spcPct val="107000"/>
              </a:lnSpc>
              <a:spcAft>
                <a:spcPts val="800"/>
              </a:spcAft>
              <a:buSzPts val="1000"/>
              <a:buFont typeface="Symbol" panose="05050102010706020507" pitchFamily="18" charset="2"/>
              <a:buChar char=""/>
              <a:tabLst>
                <a:tab pos="457200" algn="l"/>
              </a:tabLst>
            </a:pP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El </a:t>
            </a:r>
            <a:r>
              <a:rPr lang="es-MX" sz="1800" dirty="0">
                <a:solidFill>
                  <a:srgbClr val="0000FF"/>
                </a:solidFill>
                <a:effectLst/>
                <a:latin typeface="inherit"/>
                <a:ea typeface="Times New Roman" panose="02020603050405020304" pitchFamily="18" charset="0"/>
                <a:cs typeface="Arial" panose="020B0604020202020204" pitchFamily="34" charset="0"/>
              </a:rPr>
              <a:t>nivel de entrenamiento</a:t>
            </a:r>
            <a:r>
              <a:rPr lang="es-MX" sz="1800" dirty="0">
                <a:solidFill>
                  <a:srgbClr val="5B5B5B"/>
                </a:solidFill>
                <a:effectLst/>
                <a:latin typeface="inherit"/>
                <a:ea typeface="Times New Roman" panose="02020603050405020304" pitchFamily="18" charset="0"/>
                <a:cs typeface="Arial" panose="020B0604020202020204" pitchFamily="34" charset="0"/>
              </a:rPr>
              <a:t>. A una persona entrenada le afecta menos una misma carga que a una persona no entrenada, por lo tanto recupera antes (menor tiempo de recuperación).</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s-MX" dirty="0"/>
          </a:p>
        </p:txBody>
      </p:sp>
      <p:pic>
        <p:nvPicPr>
          <p:cNvPr id="5" name="Marcador de contenido 4" descr="Relación Recuperación entrenados y no entrenados">
            <a:hlinkClick r:id="rId2"/>
            <a:extLst>
              <a:ext uri="{FF2B5EF4-FFF2-40B4-BE49-F238E27FC236}">
                <a16:creationId xmlns:a16="http://schemas.microsoft.com/office/drawing/2014/main" id="{36542944-B6EF-4CB8-892A-11A3C6F372C1}"/>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418138" y="1458178"/>
            <a:ext cx="5470525" cy="3941644"/>
          </a:xfrm>
          <a:prstGeom prst="rect">
            <a:avLst/>
          </a:prstGeom>
          <a:noFill/>
          <a:ln>
            <a:noFill/>
          </a:ln>
        </p:spPr>
      </p:pic>
    </p:spTree>
    <p:extLst>
      <p:ext uri="{BB962C8B-B14F-4D97-AF65-F5344CB8AC3E}">
        <p14:creationId xmlns:p14="http://schemas.microsoft.com/office/powerpoint/2010/main" val="228251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9AC49D-35F8-44E0-A27E-5BDF29F8CF45}"/>
              </a:ext>
            </a:extLst>
          </p:cNvPr>
          <p:cNvSpPr>
            <a:spLocks noGrp="1"/>
          </p:cNvSpPr>
          <p:nvPr>
            <p:ph type="title"/>
          </p:nvPr>
        </p:nvSpPr>
        <p:spPr/>
        <p:txBody>
          <a:bodyPr/>
          <a:lstStyle/>
          <a:p>
            <a:r>
              <a:rPr lang="es-MX" dirty="0">
                <a:solidFill>
                  <a:srgbClr val="7030A0"/>
                </a:solidFill>
                <a:latin typeface="Arial Rounded MT Bold" panose="020F0704030504030204" pitchFamily="34" charset="0"/>
              </a:rPr>
              <a:t>FACTORES DEL DESCANSO</a:t>
            </a:r>
          </a:p>
        </p:txBody>
      </p:sp>
      <p:sp>
        <p:nvSpPr>
          <p:cNvPr id="3" name="Marcador de contenido 2">
            <a:extLst>
              <a:ext uri="{FF2B5EF4-FFF2-40B4-BE49-F238E27FC236}">
                <a16:creationId xmlns:a16="http://schemas.microsoft.com/office/drawing/2014/main" id="{8AC3B6C5-1E72-4014-A4D4-1917A302D929}"/>
              </a:ext>
            </a:extLst>
          </p:cNvPr>
          <p:cNvSpPr>
            <a:spLocks noGrp="1"/>
          </p:cNvSpPr>
          <p:nvPr>
            <p:ph idx="1"/>
          </p:nvPr>
        </p:nvSpPr>
        <p:spPr/>
        <p:txBody>
          <a:bodyPr>
            <a:normAutofit lnSpcReduction="10000"/>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0000FF"/>
                </a:solidFill>
                <a:effectLst/>
                <a:latin typeface="inherit"/>
                <a:ea typeface="Times New Roman" panose="02020603050405020304" pitchFamily="18" charset="0"/>
                <a:cs typeface="Arial" panose="020B0604020202020204" pitchFamily="34" charset="0"/>
              </a:rPr>
              <a:t>Experiencia</a:t>
            </a:r>
            <a:r>
              <a:rPr lang="es-MX" sz="1800" dirty="0">
                <a:solidFill>
                  <a:srgbClr val="5B5B5B"/>
                </a:solidFill>
                <a:effectLst/>
                <a:latin typeface="inherit"/>
                <a:ea typeface="Times New Roman" panose="02020603050405020304" pitchFamily="18" charset="0"/>
                <a:cs typeface="Arial" panose="020B0604020202020204" pitchFamily="34" charset="0"/>
              </a:rPr>
              <a:t>. Saber dosificar, aplicar y manejar mejor los estímulos de la carga influye en el tiempo de recuperación de forma más adecuada.</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0000FF"/>
                </a:solidFill>
                <a:effectLst/>
                <a:latin typeface="inherit"/>
                <a:ea typeface="Times New Roman" panose="02020603050405020304" pitchFamily="18" charset="0"/>
                <a:cs typeface="Arial" panose="020B0604020202020204" pitchFamily="34" charset="0"/>
              </a:rPr>
              <a:t>Sexo</a:t>
            </a:r>
            <a:r>
              <a:rPr lang="es-MX" sz="1800" dirty="0">
                <a:solidFill>
                  <a:srgbClr val="5B5B5B"/>
                </a:solidFill>
                <a:effectLst/>
                <a:latin typeface="inherit"/>
                <a:ea typeface="Times New Roman" panose="02020603050405020304" pitchFamily="18" charset="0"/>
                <a:cs typeface="Arial" panose="020B0604020202020204" pitchFamily="34" charset="0"/>
              </a:rPr>
              <a:t>. Las diferencias hormonales y del sistema nervioso vegetativo (tan el simpático como el parasimpático) hacen que las mujeres tarden más en recuperar que los hombres, sobre todo ante esfuerzos de alta intensidad.</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0000FF"/>
                </a:solidFill>
                <a:effectLst/>
                <a:latin typeface="inherit"/>
                <a:ea typeface="Times New Roman" panose="02020603050405020304" pitchFamily="18" charset="0"/>
                <a:cs typeface="Arial" panose="020B0604020202020204" pitchFamily="34" charset="0"/>
              </a:rPr>
              <a:t>Clima</a:t>
            </a:r>
            <a:r>
              <a:rPr lang="es-MX" sz="1800" dirty="0">
                <a:solidFill>
                  <a:srgbClr val="5B5B5B"/>
                </a:solidFill>
                <a:effectLst/>
                <a:latin typeface="inherit"/>
                <a:ea typeface="Times New Roman" panose="02020603050405020304" pitchFamily="18" charset="0"/>
                <a:cs typeface="Arial" panose="020B0604020202020204" pitchFamily="34" charset="0"/>
              </a:rPr>
              <a:t>. El sol facilita la absorción de una vitaminas que favorecen la recuperación.</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0000FF"/>
                </a:solidFill>
                <a:effectLst/>
                <a:latin typeface="inherit"/>
                <a:ea typeface="Times New Roman" panose="02020603050405020304" pitchFamily="18" charset="0"/>
                <a:cs typeface="Arial" panose="020B0604020202020204" pitchFamily="34" charset="0"/>
              </a:rPr>
              <a:t>Altitud</a:t>
            </a:r>
            <a:r>
              <a:rPr lang="es-MX" sz="1800" dirty="0">
                <a:solidFill>
                  <a:srgbClr val="5B5B5B"/>
                </a:solidFill>
                <a:effectLst/>
                <a:latin typeface="inherit"/>
                <a:ea typeface="Times New Roman" panose="02020603050405020304" pitchFamily="18" charset="0"/>
                <a:cs typeface="Arial" panose="020B0604020202020204" pitchFamily="34" charset="0"/>
              </a:rPr>
              <a:t>.</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0000FF"/>
                </a:solidFill>
                <a:effectLst/>
                <a:latin typeface="inherit"/>
                <a:ea typeface="Times New Roman" panose="02020603050405020304" pitchFamily="18" charset="0"/>
                <a:cs typeface="Arial" panose="020B0604020202020204" pitchFamily="34" charset="0"/>
              </a:rPr>
              <a:t>Diferencia horaria</a:t>
            </a:r>
            <a:r>
              <a:rPr lang="es-MX" sz="1800" dirty="0">
                <a:solidFill>
                  <a:srgbClr val="5B5B5B"/>
                </a:solidFill>
                <a:effectLst/>
                <a:latin typeface="inherit"/>
                <a:ea typeface="Times New Roman" panose="02020603050405020304" pitchFamily="18" charset="0"/>
                <a:cs typeface="Arial" panose="020B0604020202020204" pitchFamily="34" charset="0"/>
              </a:rPr>
              <a:t>. Efectos como el Jet lag influye en la recuperación. Afecta el cambio del reloj interno (biológico) del hipotálamo.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Tree>
    <p:extLst>
      <p:ext uri="{BB962C8B-B14F-4D97-AF65-F5344CB8AC3E}">
        <p14:creationId xmlns:p14="http://schemas.microsoft.com/office/powerpoint/2010/main" val="30093442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60A337-8CFD-4D6F-8E47-672F509531AE}"/>
              </a:ext>
            </a:extLst>
          </p:cNvPr>
          <p:cNvSpPr>
            <a:spLocks noGrp="1"/>
          </p:cNvSpPr>
          <p:nvPr>
            <p:ph type="title"/>
          </p:nvPr>
        </p:nvSpPr>
        <p:spPr/>
        <p:txBody>
          <a:bodyPr/>
          <a:lstStyle/>
          <a:p>
            <a:r>
              <a:rPr lang="es-MX" dirty="0">
                <a:solidFill>
                  <a:srgbClr val="7030A0"/>
                </a:solidFill>
                <a:latin typeface="Arial Rounded MT Bold" panose="020F0704030504030204" pitchFamily="34" charset="0"/>
              </a:rPr>
              <a:t>TIPOS DE DESCANSO</a:t>
            </a:r>
          </a:p>
        </p:txBody>
      </p:sp>
      <p:sp>
        <p:nvSpPr>
          <p:cNvPr id="3" name="Marcador de contenido 2">
            <a:extLst>
              <a:ext uri="{FF2B5EF4-FFF2-40B4-BE49-F238E27FC236}">
                <a16:creationId xmlns:a16="http://schemas.microsoft.com/office/drawing/2014/main" id="{F831FA94-C4A9-474E-A792-B83A5BF55C35}"/>
              </a:ext>
            </a:extLst>
          </p:cNvPr>
          <p:cNvSpPr>
            <a:spLocks noGrp="1"/>
          </p:cNvSpPr>
          <p:nvPr>
            <p:ph sz="half" idx="1"/>
          </p:nvPr>
        </p:nvSpPr>
        <p:spPr/>
        <p:txBody>
          <a:bodyPr>
            <a:normAutofit fontScale="85000" lnSpcReduction="20000"/>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0000FF"/>
                </a:solidFill>
                <a:effectLst/>
                <a:latin typeface="inherit"/>
                <a:ea typeface="Times New Roman" panose="02020603050405020304" pitchFamily="18" charset="0"/>
                <a:cs typeface="Arial" panose="020B0604020202020204" pitchFamily="34" charset="0"/>
              </a:rPr>
              <a:t>Cambio de actividad</a:t>
            </a:r>
            <a:r>
              <a:rPr lang="es-MX" sz="1800" dirty="0">
                <a:solidFill>
                  <a:srgbClr val="5B5B5B"/>
                </a:solidFill>
                <a:effectLst/>
                <a:latin typeface="inherit"/>
                <a:ea typeface="Times New Roman" panose="02020603050405020304" pitchFamily="18" charset="0"/>
                <a:cs typeface="Arial" panose="020B0604020202020204" pitchFamily="34" charset="0"/>
              </a:rPr>
              <a:t>. Acelera la recuperación y el equilibrio nervioso, ya que afecta a otros grupos musculares y a su regeneración.</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0000FF"/>
                </a:solidFill>
                <a:effectLst/>
                <a:latin typeface="inherit"/>
                <a:ea typeface="Times New Roman" panose="02020603050405020304" pitchFamily="18" charset="0"/>
                <a:cs typeface="Arial" panose="020B0604020202020204" pitchFamily="34" charset="0"/>
              </a:rPr>
              <a:t>Descanso pasivo</a:t>
            </a:r>
            <a:r>
              <a:rPr lang="es-MX" sz="1800" dirty="0">
                <a:solidFill>
                  <a:srgbClr val="5B5B5B"/>
                </a:solidFill>
                <a:effectLst/>
                <a:latin typeface="inherit"/>
                <a:ea typeface="Times New Roman" panose="02020603050405020304" pitchFamily="18" charset="0"/>
                <a:cs typeface="Arial" panose="020B0604020202020204" pitchFamily="34" charset="0"/>
              </a:rPr>
              <a:t>. Se trata de no entrenar. No hacer nada. Se recomienda después de una competición, de un entreno muy duro (por ejemplo entrenos de fuerza y velocidad), y después de un trabajo técnico y coordinativo para dar descanso al sistema nervioso.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0000FF"/>
                </a:solidFill>
                <a:effectLst/>
                <a:latin typeface="inherit"/>
                <a:ea typeface="Times New Roman" panose="02020603050405020304" pitchFamily="18" charset="0"/>
                <a:cs typeface="Arial" panose="020B0604020202020204" pitchFamily="34" charset="0"/>
              </a:rPr>
              <a:t>Descanso Activo</a:t>
            </a:r>
            <a:r>
              <a:rPr lang="es-MX" sz="1800" dirty="0">
                <a:solidFill>
                  <a:srgbClr val="5B5B5B"/>
                </a:solidFill>
                <a:effectLst/>
                <a:latin typeface="inherit"/>
                <a:ea typeface="Times New Roman" panose="02020603050405020304" pitchFamily="18" charset="0"/>
                <a:cs typeface="Arial" panose="020B0604020202020204" pitchFamily="34" charset="0"/>
              </a:rPr>
              <a:t>. Mantener un cierto grado de actividad con una intensidad mínima. Se aconseja después de un trabajo láctico, después de un trabajo de resistencia específica de un deporte, y después de un trabajo de fuerza y resistencia (tanto aeróbica como anaeróbica).</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
        <p:nvSpPr>
          <p:cNvPr id="4" name="Marcador de contenido 3">
            <a:extLst>
              <a:ext uri="{FF2B5EF4-FFF2-40B4-BE49-F238E27FC236}">
                <a16:creationId xmlns:a16="http://schemas.microsoft.com/office/drawing/2014/main" id="{69249B9A-772C-46DC-A2A4-ED13003C0D5C}"/>
              </a:ext>
            </a:extLst>
          </p:cNvPr>
          <p:cNvSpPr>
            <a:spLocks noGrp="1"/>
          </p:cNvSpPr>
          <p:nvPr>
            <p:ph sz="half" idx="2"/>
          </p:nvPr>
        </p:nvSpPr>
        <p:spPr/>
        <p:txBody>
          <a:bodyPr>
            <a:normAutofit fontScale="85000" lnSpcReduction="20000"/>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0000FF"/>
                </a:solidFill>
                <a:effectLst/>
                <a:latin typeface="inherit"/>
                <a:ea typeface="Times New Roman" panose="02020603050405020304" pitchFamily="18" charset="0"/>
                <a:cs typeface="Arial" panose="020B0604020202020204" pitchFamily="34" charset="0"/>
              </a:rPr>
              <a:t>Aplicación de procedimientos externos de recuperación</a:t>
            </a:r>
            <a:r>
              <a:rPr lang="es-MX" sz="1800" dirty="0">
                <a:solidFill>
                  <a:srgbClr val="5B5B5B"/>
                </a:solidFill>
                <a:effectLst/>
                <a:latin typeface="inherit"/>
                <a:ea typeface="Times New Roman" panose="02020603050405020304" pitchFamily="18" charset="0"/>
                <a:cs typeface="Arial" panose="020B0604020202020204" pitchFamily="34" charset="0"/>
              </a:rPr>
              <a:t>. Medios como la sauna, el hidromasaje,… facilitan que la recuperación sea más rápida.</a:t>
            </a:r>
          </a:p>
          <a:p>
            <a:pPr marL="342900" lvl="0" indent="-342900" algn="just" fontAlgn="base">
              <a:lnSpc>
                <a:spcPct val="107000"/>
              </a:lnSpc>
              <a:spcAft>
                <a:spcPts val="800"/>
              </a:spcAft>
              <a:buSzPts val="1000"/>
              <a:buFont typeface="Symbol" panose="05050102010706020507" pitchFamily="18" charset="2"/>
              <a:buChar char=""/>
              <a:tabLst>
                <a:tab pos="457200" algn="l"/>
              </a:tabLst>
            </a:pP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0000FF"/>
                </a:solidFill>
                <a:effectLst/>
                <a:latin typeface="inherit"/>
                <a:ea typeface="Times New Roman" panose="02020603050405020304" pitchFamily="18" charset="0"/>
                <a:cs typeface="Arial" panose="020B0604020202020204" pitchFamily="34" charset="0"/>
              </a:rPr>
              <a:t>Descanso entre estímulos</a:t>
            </a:r>
            <a:r>
              <a:rPr lang="es-MX" sz="1800" dirty="0">
                <a:solidFill>
                  <a:srgbClr val="5B5B5B"/>
                </a:solidFill>
                <a:effectLst/>
                <a:latin typeface="inherit"/>
                <a:ea typeface="Times New Roman" panose="02020603050405020304" pitchFamily="18" charset="0"/>
                <a:cs typeface="Arial" panose="020B0604020202020204" pitchFamily="34" charset="0"/>
              </a:rPr>
              <a:t>. Si el tiempo de descanso es </a:t>
            </a:r>
            <a:r>
              <a:rPr lang="es-MX" sz="1800" dirty="0">
                <a:solidFill>
                  <a:srgbClr val="FF0000"/>
                </a:solidFill>
                <a:effectLst/>
                <a:latin typeface="inherit"/>
                <a:ea typeface="Times New Roman" panose="02020603050405020304" pitchFamily="18" charset="0"/>
                <a:cs typeface="Arial" panose="020B0604020202020204" pitchFamily="34" charset="0"/>
              </a:rPr>
              <a:t>corto</a:t>
            </a:r>
            <a:r>
              <a:rPr lang="es-MX" sz="1800" dirty="0">
                <a:solidFill>
                  <a:srgbClr val="5B5B5B"/>
                </a:solidFill>
                <a:effectLst/>
                <a:latin typeface="inherit"/>
                <a:ea typeface="Times New Roman" panose="02020603050405020304" pitchFamily="18" charset="0"/>
                <a:cs typeface="Arial" panose="020B0604020202020204" pitchFamily="34" charset="0"/>
              </a:rPr>
              <a:t>, de forma que no permite una recuperación del organismo se llama </a:t>
            </a:r>
            <a:r>
              <a:rPr lang="es-MX" sz="1800" dirty="0">
                <a:solidFill>
                  <a:srgbClr val="FF0000"/>
                </a:solidFill>
                <a:effectLst/>
                <a:latin typeface="inherit"/>
                <a:ea typeface="Times New Roman" panose="02020603050405020304" pitchFamily="18" charset="0"/>
                <a:cs typeface="Arial" panose="020B0604020202020204" pitchFamily="34" charset="0"/>
              </a:rPr>
              <a:t>Intervalo</a:t>
            </a:r>
            <a:r>
              <a:rPr lang="es-MX" sz="1800" dirty="0">
                <a:solidFill>
                  <a:srgbClr val="5B5B5B"/>
                </a:solidFill>
                <a:effectLst/>
                <a:latin typeface="inherit"/>
                <a:ea typeface="Times New Roman" panose="02020603050405020304" pitchFamily="18" charset="0"/>
                <a:cs typeface="Arial" panose="020B0604020202020204" pitchFamily="34" charset="0"/>
              </a:rPr>
              <a:t> (</a:t>
            </a:r>
            <a:r>
              <a:rPr lang="es-MX" sz="1800" dirty="0">
                <a:solidFill>
                  <a:srgbClr val="FF0000"/>
                </a:solidFill>
                <a:effectLst/>
                <a:latin typeface="inherit"/>
                <a:ea typeface="Times New Roman" panose="02020603050405020304" pitchFamily="18" charset="0"/>
                <a:cs typeface="Arial" panose="020B0604020202020204" pitchFamily="34" charset="0"/>
              </a:rPr>
              <a:t>Interval </a:t>
            </a:r>
            <a:r>
              <a:rPr lang="es-MX" sz="1800" dirty="0" err="1">
                <a:solidFill>
                  <a:srgbClr val="FF0000"/>
                </a:solidFill>
                <a:effectLst/>
                <a:latin typeface="inherit"/>
                <a:ea typeface="Times New Roman" panose="02020603050405020304" pitchFamily="18" charset="0"/>
                <a:cs typeface="Arial" panose="020B0604020202020204" pitchFamily="34" charset="0"/>
              </a:rPr>
              <a:t>Trainning</a:t>
            </a:r>
            <a:r>
              <a:rPr lang="es-MX" sz="1800" dirty="0">
                <a:solidFill>
                  <a:srgbClr val="5B5B5B"/>
                </a:solidFill>
                <a:effectLst/>
                <a:latin typeface="inherit"/>
                <a:ea typeface="Times New Roman" panose="02020603050405020304" pitchFamily="18" charset="0"/>
                <a:cs typeface="Arial" panose="020B0604020202020204" pitchFamily="34" charset="0"/>
              </a:rPr>
              <a:t>). Es incompleto y tiene carácter constructivo ya que aún no se ha recuperado del anterior estímulo, y éste se acumula al próximo estímulo. Este descanso incompleto se da cuando se ofrece un recuperación menor a los 3/3. De esta forma el sujeto acumula cansancio porque le falta recuperación.</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Tree>
    <p:extLst>
      <p:ext uri="{BB962C8B-B14F-4D97-AF65-F5344CB8AC3E}">
        <p14:creationId xmlns:p14="http://schemas.microsoft.com/office/powerpoint/2010/main" val="8273019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7EC5620-0996-41FD-9EB3-92769E0408D1}"/>
              </a:ext>
            </a:extLst>
          </p:cNvPr>
          <p:cNvSpPr txBox="1"/>
          <p:nvPr/>
        </p:nvSpPr>
        <p:spPr>
          <a:xfrm>
            <a:off x="1528353" y="1750422"/>
            <a:ext cx="9222377" cy="3731599"/>
          </a:xfrm>
          <a:prstGeom prst="rect">
            <a:avLst/>
          </a:prstGeom>
          <a:noFill/>
        </p:spPr>
        <p:txBody>
          <a:bodyPr wrap="square">
            <a:spAutoFit/>
          </a:bodyPr>
          <a:lstStyle/>
          <a:p>
            <a:pPr algn="just" fontAlgn="base">
              <a:lnSpc>
                <a:spcPct val="107000"/>
              </a:lnSpc>
              <a:spcAft>
                <a:spcPts val="800"/>
              </a:spcAft>
            </a:pPr>
            <a:r>
              <a:rPr lang="es-MX" sz="24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Si el tiempo de descanso es </a:t>
            </a:r>
            <a:r>
              <a:rPr lang="es-MX" sz="2400" dirty="0">
                <a:solidFill>
                  <a:srgbClr val="FF0000"/>
                </a:solidFill>
                <a:effectLst/>
                <a:latin typeface="inherit"/>
                <a:ea typeface="Times New Roman" panose="02020603050405020304" pitchFamily="18" charset="0"/>
                <a:cs typeface="Arial" panose="020B0604020202020204" pitchFamily="34" charset="0"/>
              </a:rPr>
              <a:t>largo</a:t>
            </a:r>
            <a:r>
              <a:rPr lang="es-MX" sz="24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 ofrece una recuperación completa y una regeneración recibe el nombre  de </a:t>
            </a:r>
            <a:r>
              <a:rPr lang="es-MX" sz="2400" dirty="0">
                <a:solidFill>
                  <a:srgbClr val="FF0000"/>
                </a:solidFill>
                <a:effectLst/>
                <a:latin typeface="inherit"/>
                <a:ea typeface="Times New Roman" panose="02020603050405020304" pitchFamily="18" charset="0"/>
                <a:cs typeface="Arial" panose="020B0604020202020204" pitchFamily="34" charset="0"/>
              </a:rPr>
              <a:t>Recuperación</a:t>
            </a:r>
            <a:r>
              <a:rPr lang="es-MX" sz="24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 Tiene un carácter regenerativo. Teóricamente todos los estímulos tienen las mismas  características, cada esfuerzo es igual al anterior, de forma que los esfuerzos se van acumulando.</a:t>
            </a:r>
            <a:endParaRPr lang="es-MX"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1800"/>
              </a:spcAft>
            </a:pPr>
            <a:r>
              <a:rPr lang="es-MX" sz="24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El descanso entre estímulos, ya sea intervalo o recuperación, sólo existe en el trabajo fraccionado. Por ejemplo </a:t>
            </a:r>
            <a:r>
              <a:rPr lang="es-MX" sz="2400" dirty="0">
                <a:solidFill>
                  <a:srgbClr val="FF0000"/>
                </a:solidFill>
                <a:latin typeface="Arial" panose="020B0604020202020204" pitchFamily="34" charset="0"/>
                <a:ea typeface="Times New Roman" panose="02020603050405020304" pitchFamily="18" charset="0"/>
                <a:cs typeface="Times New Roman" panose="02020603050405020304" pitchFamily="18" charset="0"/>
              </a:rPr>
              <a:t>2</a:t>
            </a:r>
            <a:r>
              <a:rPr lang="es-MX" sz="24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 series de 20 repeticiones. Si se hicieran las 40 repeticiones seguidas no habría posibilidad de aplicar ni Intervalo ni Recuperación.</a:t>
            </a:r>
            <a:endParaRPr lang="es-MX"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618446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9CCD0A-01E8-4BC4-B60D-1B29FD8CDEDF}"/>
              </a:ext>
            </a:extLst>
          </p:cNvPr>
          <p:cNvSpPr>
            <a:spLocks noGrp="1"/>
          </p:cNvSpPr>
          <p:nvPr>
            <p:ph type="title"/>
          </p:nvPr>
        </p:nvSpPr>
        <p:spPr/>
        <p:txBody>
          <a:bodyPr>
            <a:noAutofit/>
          </a:bodyPr>
          <a:lstStyle/>
          <a:p>
            <a:r>
              <a:rPr lang="es-MX" sz="2800" dirty="0">
                <a:solidFill>
                  <a:srgbClr val="7030A0"/>
                </a:solidFill>
                <a:latin typeface="Arial Rounded MT Bold" panose="020F0704030504030204" pitchFamily="34" charset="0"/>
              </a:rPr>
              <a:t>CÓMO LOGRAR LA VARIACIÓN DE LA DINAMICA DE LA CARGA DE ENTRENAMIENTO</a:t>
            </a:r>
          </a:p>
        </p:txBody>
      </p:sp>
      <p:sp>
        <p:nvSpPr>
          <p:cNvPr id="3" name="Marcador de texto 2">
            <a:extLst>
              <a:ext uri="{FF2B5EF4-FFF2-40B4-BE49-F238E27FC236}">
                <a16:creationId xmlns:a16="http://schemas.microsoft.com/office/drawing/2014/main" id="{457E921F-671D-43CB-B3C7-2DE07CF9C950}"/>
              </a:ext>
            </a:extLst>
          </p:cNvPr>
          <p:cNvSpPr>
            <a:spLocks noGrp="1"/>
          </p:cNvSpPr>
          <p:nvPr>
            <p:ph type="body" idx="1"/>
          </p:nvPr>
        </p:nvSpPr>
        <p:spPr/>
        <p:txBody>
          <a:bodyPr/>
          <a:lstStyle/>
          <a:p>
            <a:pPr algn="ctr"/>
            <a:r>
              <a:rPr lang="es-MX" b="1" dirty="0">
                <a:solidFill>
                  <a:schemeClr val="tx1"/>
                </a:solidFill>
              </a:rPr>
              <a:t>SE PUEDE</a:t>
            </a:r>
          </a:p>
        </p:txBody>
      </p:sp>
      <p:sp>
        <p:nvSpPr>
          <p:cNvPr id="4" name="Marcador de contenido 3">
            <a:extLst>
              <a:ext uri="{FF2B5EF4-FFF2-40B4-BE49-F238E27FC236}">
                <a16:creationId xmlns:a16="http://schemas.microsoft.com/office/drawing/2014/main" id="{75472B6D-8B5D-430C-8ACE-EA6439DDE5A1}"/>
              </a:ext>
            </a:extLst>
          </p:cNvPr>
          <p:cNvSpPr>
            <a:spLocks noGrp="1"/>
          </p:cNvSpPr>
          <p:nvPr>
            <p:ph sz="half" idx="2"/>
          </p:nvPr>
        </p:nvSpPr>
        <p:spPr/>
        <p:txBody>
          <a:bodyPr>
            <a:normAutofit fontScale="62500" lnSpcReduction="20000"/>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2900" dirty="0">
                <a:solidFill>
                  <a:srgbClr val="5B5B5B"/>
                </a:solidFill>
                <a:effectLst/>
                <a:latin typeface="inherit"/>
                <a:ea typeface="Times New Roman" panose="02020603050405020304" pitchFamily="18" charset="0"/>
                <a:cs typeface="Arial" panose="020B0604020202020204" pitchFamily="34" charset="0"/>
              </a:rPr>
              <a:t>Aumentar o Disminuir el Volumen</a:t>
            </a:r>
          </a:p>
          <a:p>
            <a:pPr marL="342900" lvl="0" indent="-342900" algn="just" fontAlgn="base">
              <a:lnSpc>
                <a:spcPct val="107000"/>
              </a:lnSpc>
              <a:spcAft>
                <a:spcPts val="800"/>
              </a:spcAft>
              <a:buSzPts val="1000"/>
              <a:buFont typeface="Symbol" panose="05050102010706020507" pitchFamily="18" charset="2"/>
              <a:buChar char=""/>
              <a:tabLst>
                <a:tab pos="457200" algn="l"/>
              </a:tabLst>
            </a:pPr>
            <a:endParaRPr lang="es-MX" sz="2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2900" dirty="0">
                <a:solidFill>
                  <a:srgbClr val="5B5B5B"/>
                </a:solidFill>
                <a:effectLst/>
                <a:latin typeface="inherit"/>
                <a:ea typeface="Times New Roman" panose="02020603050405020304" pitchFamily="18" charset="0"/>
                <a:cs typeface="Arial" panose="020B0604020202020204" pitchFamily="34" charset="0"/>
              </a:rPr>
              <a:t>Aumentar o Disminuir la Intensidad</a:t>
            </a:r>
          </a:p>
          <a:p>
            <a:pPr marL="0" lvl="0" indent="0" algn="just" fontAlgn="base">
              <a:lnSpc>
                <a:spcPct val="107000"/>
              </a:lnSpc>
              <a:spcAft>
                <a:spcPts val="800"/>
              </a:spcAft>
              <a:buSzPts val="1000"/>
              <a:buNone/>
              <a:tabLst>
                <a:tab pos="457200" algn="l"/>
              </a:tabLst>
            </a:pPr>
            <a:endParaRPr lang="es-MX" sz="2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2900" dirty="0">
                <a:solidFill>
                  <a:srgbClr val="5B5B5B"/>
                </a:solidFill>
                <a:effectLst/>
                <a:latin typeface="inherit"/>
                <a:ea typeface="Times New Roman" panose="02020603050405020304" pitchFamily="18" charset="0"/>
                <a:cs typeface="Arial" panose="020B0604020202020204" pitchFamily="34" charset="0"/>
              </a:rPr>
              <a:t>Variar el grado de dificultad coordinativa</a:t>
            </a:r>
            <a:endParaRPr lang="es-MX" sz="2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
        <p:nvSpPr>
          <p:cNvPr id="5" name="Marcador de texto 4">
            <a:extLst>
              <a:ext uri="{FF2B5EF4-FFF2-40B4-BE49-F238E27FC236}">
                <a16:creationId xmlns:a16="http://schemas.microsoft.com/office/drawing/2014/main" id="{B1E03712-971D-48B6-BE23-C886C97B828D}"/>
              </a:ext>
            </a:extLst>
          </p:cNvPr>
          <p:cNvSpPr>
            <a:spLocks noGrp="1"/>
          </p:cNvSpPr>
          <p:nvPr>
            <p:ph type="body" sz="quarter" idx="3"/>
          </p:nvPr>
        </p:nvSpPr>
        <p:spPr/>
        <p:txBody>
          <a:bodyPr/>
          <a:lstStyle/>
          <a:p>
            <a:pPr algn="ctr"/>
            <a:r>
              <a:rPr lang="es-MX" sz="2000" b="1" dirty="0">
                <a:solidFill>
                  <a:schemeClr val="tx1"/>
                </a:solidFill>
              </a:rPr>
              <a:t>FORMAS DE VARIAR EL VOLUMEN</a:t>
            </a:r>
          </a:p>
        </p:txBody>
      </p:sp>
      <p:sp>
        <p:nvSpPr>
          <p:cNvPr id="6" name="Marcador de contenido 5">
            <a:extLst>
              <a:ext uri="{FF2B5EF4-FFF2-40B4-BE49-F238E27FC236}">
                <a16:creationId xmlns:a16="http://schemas.microsoft.com/office/drawing/2014/main" id="{4E0FD997-161E-44A2-9735-F84A6F4F4665}"/>
              </a:ext>
            </a:extLst>
          </p:cNvPr>
          <p:cNvSpPr>
            <a:spLocks noGrp="1"/>
          </p:cNvSpPr>
          <p:nvPr>
            <p:ph sz="quarter" idx="4"/>
          </p:nvPr>
        </p:nvSpPr>
        <p:spPr/>
        <p:txBody>
          <a:bodyPr>
            <a:normAutofit fontScale="62500" lnSpcReduction="20000"/>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900" dirty="0">
                <a:solidFill>
                  <a:srgbClr val="5B5B5B"/>
                </a:solidFill>
                <a:effectLst/>
                <a:latin typeface="inherit"/>
                <a:ea typeface="Times New Roman" panose="02020603050405020304" pitchFamily="18" charset="0"/>
                <a:cs typeface="Arial" panose="020B0604020202020204" pitchFamily="34" charset="0"/>
              </a:rPr>
              <a:t>Aumentado la distancia en la repetición.</a:t>
            </a:r>
            <a:endParaRPr lang="es-MX"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900" dirty="0">
                <a:solidFill>
                  <a:srgbClr val="5B5B5B"/>
                </a:solidFill>
                <a:effectLst/>
                <a:latin typeface="inherit"/>
                <a:ea typeface="Times New Roman" panose="02020603050405020304" pitchFamily="18" charset="0"/>
                <a:cs typeface="Arial" panose="020B0604020202020204" pitchFamily="34" charset="0"/>
              </a:rPr>
              <a:t>Aumentando el kilometraje/ciclo de entrenamiento (periodo de Tiempo).</a:t>
            </a:r>
            <a:endParaRPr lang="es-MX"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900" dirty="0">
                <a:solidFill>
                  <a:srgbClr val="5B5B5B"/>
                </a:solidFill>
                <a:effectLst/>
                <a:latin typeface="inherit"/>
                <a:ea typeface="Times New Roman" panose="02020603050405020304" pitchFamily="18" charset="0"/>
                <a:cs typeface="Arial" panose="020B0604020202020204" pitchFamily="34" charset="0"/>
              </a:rPr>
              <a:t>Aumentando el número de repeticiones de una distancia o de un ejercicio.</a:t>
            </a:r>
            <a:endParaRPr lang="es-MX"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900" dirty="0">
                <a:solidFill>
                  <a:srgbClr val="5B5B5B"/>
                </a:solidFill>
                <a:effectLst/>
                <a:latin typeface="inherit"/>
                <a:ea typeface="Times New Roman" panose="02020603050405020304" pitchFamily="18" charset="0"/>
                <a:cs typeface="Arial" panose="020B0604020202020204" pitchFamily="34" charset="0"/>
              </a:rPr>
              <a:t>Aumentando el número de ejercicios.</a:t>
            </a:r>
            <a:endParaRPr lang="es-MX"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900" dirty="0">
                <a:solidFill>
                  <a:srgbClr val="5B5B5B"/>
                </a:solidFill>
                <a:effectLst/>
                <a:latin typeface="inherit"/>
                <a:ea typeface="Times New Roman" panose="02020603050405020304" pitchFamily="18" charset="0"/>
                <a:cs typeface="Arial" panose="020B0604020202020204" pitchFamily="34" charset="0"/>
              </a:rPr>
              <a:t>Aumentando los kilos (el tonelaje).</a:t>
            </a:r>
            <a:endParaRPr lang="es-MX"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900" dirty="0">
                <a:solidFill>
                  <a:srgbClr val="5B5B5B"/>
                </a:solidFill>
                <a:effectLst/>
                <a:latin typeface="inherit"/>
                <a:ea typeface="Times New Roman" panose="02020603050405020304" pitchFamily="18" charset="0"/>
                <a:cs typeface="Arial" panose="020B0604020202020204" pitchFamily="34" charset="0"/>
              </a:rPr>
              <a:t>Aumentando la duración del ejercicio.</a:t>
            </a:r>
            <a:endParaRPr lang="es-MX"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900" dirty="0">
                <a:solidFill>
                  <a:srgbClr val="5B5B5B"/>
                </a:solidFill>
                <a:effectLst/>
                <a:latin typeface="inherit"/>
                <a:ea typeface="Times New Roman" panose="02020603050405020304" pitchFamily="18" charset="0"/>
                <a:cs typeface="Arial" panose="020B0604020202020204" pitchFamily="34" charset="0"/>
              </a:rPr>
              <a:t>Aumentando las sesiones de entrenamiento por ciclo de Tiempo.</a:t>
            </a:r>
            <a:endParaRPr lang="es-MX" sz="1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Tree>
    <p:extLst>
      <p:ext uri="{BB962C8B-B14F-4D97-AF65-F5344CB8AC3E}">
        <p14:creationId xmlns:p14="http://schemas.microsoft.com/office/powerpoint/2010/main" val="1664009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947AE5-4CD8-434C-80A6-A8652055BFF7}"/>
              </a:ext>
            </a:extLst>
          </p:cNvPr>
          <p:cNvSpPr>
            <a:spLocks noGrp="1"/>
          </p:cNvSpPr>
          <p:nvPr>
            <p:ph type="title"/>
          </p:nvPr>
        </p:nvSpPr>
        <p:spPr/>
        <p:txBody>
          <a:bodyPr>
            <a:normAutofit/>
          </a:bodyPr>
          <a:lstStyle/>
          <a:p>
            <a:r>
              <a:rPr lang="es-MX" sz="3600" dirty="0">
                <a:solidFill>
                  <a:srgbClr val="7030A0"/>
                </a:solidFill>
                <a:latin typeface="Arial Rounded MT Bold" panose="020F0704030504030204" pitchFamily="34" charset="0"/>
              </a:rPr>
              <a:t>VARIACIÓN DE LA DINÁMICA DE LA CARGA DE ENTRENAMIENTO</a:t>
            </a:r>
          </a:p>
        </p:txBody>
      </p:sp>
      <p:sp>
        <p:nvSpPr>
          <p:cNvPr id="5" name="Marcador de texto 4">
            <a:extLst>
              <a:ext uri="{FF2B5EF4-FFF2-40B4-BE49-F238E27FC236}">
                <a16:creationId xmlns:a16="http://schemas.microsoft.com/office/drawing/2014/main" id="{579CEA9E-A676-4B1C-97E5-C50D4C727158}"/>
              </a:ext>
            </a:extLst>
          </p:cNvPr>
          <p:cNvSpPr>
            <a:spLocks noGrp="1"/>
          </p:cNvSpPr>
          <p:nvPr>
            <p:ph type="body" idx="1"/>
          </p:nvPr>
        </p:nvSpPr>
        <p:spPr/>
        <p:txBody>
          <a:bodyPr/>
          <a:lstStyle/>
          <a:p>
            <a:r>
              <a:rPr lang="es-MX" sz="1800" b="1" dirty="0">
                <a:solidFill>
                  <a:schemeClr val="tx1"/>
                </a:solidFill>
              </a:rPr>
              <a:t>FORMAS DE VARIAR LA INTENSIDAD</a:t>
            </a:r>
          </a:p>
        </p:txBody>
      </p:sp>
      <p:sp>
        <p:nvSpPr>
          <p:cNvPr id="6" name="Marcador de contenido 5">
            <a:extLst>
              <a:ext uri="{FF2B5EF4-FFF2-40B4-BE49-F238E27FC236}">
                <a16:creationId xmlns:a16="http://schemas.microsoft.com/office/drawing/2014/main" id="{08180E34-3F0E-4686-98C4-BC23EC42C146}"/>
              </a:ext>
            </a:extLst>
          </p:cNvPr>
          <p:cNvSpPr>
            <a:spLocks noGrp="1"/>
          </p:cNvSpPr>
          <p:nvPr>
            <p:ph sz="half" idx="2"/>
          </p:nvPr>
        </p:nvSpPr>
        <p:spPr/>
        <p:txBody>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Aumentando la velocidad.</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Aumentando los kilos (aunque también sirva para variar el volumen).</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Disminuir el descanso.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Aumentar la densidad.</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Aumentar el número de Competiciones.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
        <p:nvSpPr>
          <p:cNvPr id="7" name="Marcador de texto 6">
            <a:extLst>
              <a:ext uri="{FF2B5EF4-FFF2-40B4-BE49-F238E27FC236}">
                <a16:creationId xmlns:a16="http://schemas.microsoft.com/office/drawing/2014/main" id="{DAF6B28D-9663-494E-B219-57680DFD32AD}"/>
              </a:ext>
            </a:extLst>
          </p:cNvPr>
          <p:cNvSpPr>
            <a:spLocks noGrp="1"/>
          </p:cNvSpPr>
          <p:nvPr>
            <p:ph type="body" sz="quarter" idx="3"/>
          </p:nvPr>
        </p:nvSpPr>
        <p:spPr/>
        <p:txBody>
          <a:bodyPr/>
          <a:lstStyle/>
          <a:p>
            <a:r>
              <a:rPr lang="es-MX" sz="1600" b="1" dirty="0">
                <a:solidFill>
                  <a:schemeClr val="tx1"/>
                </a:solidFill>
                <a:latin typeface="+mj-lt"/>
              </a:rPr>
              <a:t>FORMAS DE VARIAR EL GRADO DE DIFICULTAD COORDINATIVA</a:t>
            </a:r>
          </a:p>
        </p:txBody>
      </p:sp>
      <p:sp>
        <p:nvSpPr>
          <p:cNvPr id="8" name="Marcador de contenido 7">
            <a:extLst>
              <a:ext uri="{FF2B5EF4-FFF2-40B4-BE49-F238E27FC236}">
                <a16:creationId xmlns:a16="http://schemas.microsoft.com/office/drawing/2014/main" id="{77E20128-3551-42CC-89F8-D52DB3DEF0AA}"/>
              </a:ext>
            </a:extLst>
          </p:cNvPr>
          <p:cNvSpPr>
            <a:spLocks noGrp="1"/>
          </p:cNvSpPr>
          <p:nvPr>
            <p:ph sz="quarter" idx="4"/>
          </p:nvPr>
        </p:nvSpPr>
        <p:spPr/>
        <p:txBody>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Formas de trabajo nuevas (técnicas nuevas).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Aumentar el ritmo de ejecución.</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Aumentar el número de elementos combinados.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Aumentar el grado de oposición (pasivo-semiactivo-activo, número de oponentes).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Tree>
    <p:extLst>
      <p:ext uri="{BB962C8B-B14F-4D97-AF65-F5344CB8AC3E}">
        <p14:creationId xmlns:p14="http://schemas.microsoft.com/office/powerpoint/2010/main" val="39291853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6125A9-9DB9-481F-AD28-445A54875960}"/>
              </a:ext>
            </a:extLst>
          </p:cNvPr>
          <p:cNvSpPr>
            <a:spLocks noGrp="1"/>
          </p:cNvSpPr>
          <p:nvPr>
            <p:ph type="title"/>
          </p:nvPr>
        </p:nvSpPr>
        <p:spPr/>
        <p:txBody>
          <a:bodyPr>
            <a:normAutofit/>
          </a:bodyPr>
          <a:lstStyle/>
          <a:p>
            <a:r>
              <a:rPr lang="es-MX" sz="3200" dirty="0">
                <a:solidFill>
                  <a:srgbClr val="7030A0"/>
                </a:solidFill>
                <a:latin typeface="Arial Rounded MT Bold" panose="020F0704030504030204" pitchFamily="34" charset="0"/>
              </a:rPr>
              <a:t>POSIBILIDADES DE LA DINAMICA DE LAS CARGAS DE ENTRENAMIENTO</a:t>
            </a:r>
          </a:p>
        </p:txBody>
      </p:sp>
      <p:pic>
        <p:nvPicPr>
          <p:cNvPr id="4" name="Marcador de contenido 3" descr="Variaciones Dinámica Carga Entrenamiento">
            <a:hlinkClick r:id="rId2"/>
            <a:extLst>
              <a:ext uri="{FF2B5EF4-FFF2-40B4-BE49-F238E27FC236}">
                <a16:creationId xmlns:a16="http://schemas.microsoft.com/office/drawing/2014/main" id="{46E54EE5-9CDD-4C7C-A10C-63CA6617EEF6}"/>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854927" y="2557463"/>
            <a:ext cx="8673736" cy="3317875"/>
          </a:xfrm>
          <a:prstGeom prst="rect">
            <a:avLst/>
          </a:prstGeom>
          <a:noFill/>
          <a:ln>
            <a:noFill/>
          </a:ln>
        </p:spPr>
      </p:pic>
    </p:spTree>
    <p:extLst>
      <p:ext uri="{BB962C8B-B14F-4D97-AF65-F5344CB8AC3E}">
        <p14:creationId xmlns:p14="http://schemas.microsoft.com/office/powerpoint/2010/main" val="29172735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ADD42F5-ABCF-46A2-B6E8-0903A53D655A}"/>
              </a:ext>
            </a:extLst>
          </p:cNvPr>
          <p:cNvSpPr txBox="1"/>
          <p:nvPr/>
        </p:nvSpPr>
        <p:spPr>
          <a:xfrm>
            <a:off x="1724297" y="1580606"/>
            <a:ext cx="8843554" cy="3830600"/>
          </a:xfrm>
          <a:prstGeom prst="rect">
            <a:avLst/>
          </a:prstGeom>
          <a:noFill/>
        </p:spPr>
        <p:txBody>
          <a:bodyPr wrap="square">
            <a:spAutoFit/>
          </a:bodyPr>
          <a:lstStyle/>
          <a:p>
            <a:pPr algn="just" fontAlgn="base">
              <a:lnSpc>
                <a:spcPct val="107000"/>
              </a:lnSpc>
              <a:spcAft>
                <a:spcPts val="1800"/>
              </a:spcAft>
            </a:pPr>
            <a:r>
              <a:rPr lang="es-MX" sz="2000"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Tanto la dinámica</a:t>
            </a:r>
            <a:r>
              <a:rPr lang="es-MX" sz="20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ESCALONADA</a:t>
            </a:r>
            <a:r>
              <a:rPr lang="es-MX" sz="2000"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como la</a:t>
            </a:r>
            <a:r>
              <a:rPr lang="es-MX" sz="20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ONDULATORIA</a:t>
            </a:r>
            <a:r>
              <a:rPr lang="es-MX" sz="2000"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son las más utilizadas porque presentan aumento, disminución y mantenimientos de la carga.</a:t>
            </a:r>
            <a:endParaRPr lang="es-MX" sz="2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1800"/>
              </a:spcAft>
            </a:pPr>
            <a:r>
              <a:rPr lang="es-MX" sz="2000"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El uso de uno u otro depende del período de tiempo del entrenamiento. Así pues mirando a corto plazo se puede usar cualquiera de las cuatro variantes. Si el objetivo es a largo plazo (semanas, meses, años,…) son más adecuados el método escalonado o el ondulatorio.</a:t>
            </a:r>
            <a:endParaRPr lang="es-MX" sz="2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1800"/>
              </a:spcAft>
            </a:pPr>
            <a:r>
              <a:rPr lang="es-MX" sz="2000"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Además del periodo de entrenamiento también influye el tipo de deporte. En deportes de resistencia se combinan las variaciones de Volumen , ya que la Intensidad suele mantenerse constante.</a:t>
            </a:r>
            <a:endParaRPr lang="es-MX" sz="2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16812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FCC6B4-7580-4048-BBF9-090094E7FAE5}"/>
              </a:ext>
            </a:extLst>
          </p:cNvPr>
          <p:cNvSpPr>
            <a:spLocks noGrp="1"/>
          </p:cNvSpPr>
          <p:nvPr>
            <p:ph type="title"/>
          </p:nvPr>
        </p:nvSpPr>
        <p:spPr/>
        <p:txBody>
          <a:bodyPr>
            <a:normAutofit/>
          </a:bodyPr>
          <a:lstStyle/>
          <a:p>
            <a:r>
              <a:rPr lang="es-MX" sz="3600" dirty="0">
                <a:solidFill>
                  <a:srgbClr val="7030A0"/>
                </a:solidFill>
                <a:latin typeface="Arial Rounded MT Bold" panose="020F0704030504030204" pitchFamily="34" charset="0"/>
              </a:rPr>
              <a:t>PASOS PARA AUMENTAR LA DINAMICA DE LA CARGA DE ENTRENAMIENTO</a:t>
            </a:r>
          </a:p>
        </p:txBody>
      </p:sp>
      <p:sp>
        <p:nvSpPr>
          <p:cNvPr id="3" name="Marcador de contenido 2">
            <a:extLst>
              <a:ext uri="{FF2B5EF4-FFF2-40B4-BE49-F238E27FC236}">
                <a16:creationId xmlns:a16="http://schemas.microsoft.com/office/drawing/2014/main" id="{1A71751E-8F43-40BD-817E-9EB7BDD85CA4}"/>
              </a:ext>
            </a:extLst>
          </p:cNvPr>
          <p:cNvSpPr>
            <a:spLocks noGrp="1"/>
          </p:cNvSpPr>
          <p:nvPr>
            <p:ph idx="1"/>
          </p:nvPr>
        </p:nvSpPr>
        <p:spPr/>
        <p:txBody>
          <a:bodyPr>
            <a:normAutofit fontScale="92500" lnSpcReduction="10000"/>
          </a:bodyPr>
          <a:lstStyle/>
          <a:p>
            <a:pPr algn="just" fontAlgn="base">
              <a:lnSpc>
                <a:spcPct val="107000"/>
              </a:lnSpc>
              <a:spcAft>
                <a:spcPts val="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1.- Aumentar la </a:t>
            </a:r>
            <a:r>
              <a:rPr lang="es-MX" sz="1800" b="1" dirty="0">
                <a:solidFill>
                  <a:srgbClr val="5B5B5B"/>
                </a:solidFill>
                <a:effectLst/>
                <a:latin typeface="inherit"/>
                <a:ea typeface="Times New Roman" panose="02020603050405020304" pitchFamily="18" charset="0"/>
                <a:cs typeface="Arial" panose="020B0604020202020204" pitchFamily="34" charset="0"/>
              </a:rPr>
              <a:t>Frecuencia</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del entrenamiento.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Aumentar la frecuencia semanal. Por ejemplo pasar de 3 a 5 sesiones.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Aumentar la frecuencia de las sesiones de carga máxima.</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Aumentar la frecuencia del entrenamiento de sesiones de orientación selectiva, es decir incrementar las sesiones con un mismo objetivo.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2.- Incremento del </a:t>
            </a:r>
            <a:r>
              <a:rPr lang="es-MX" sz="1800" b="1" dirty="0">
                <a:solidFill>
                  <a:srgbClr val="5B5B5B"/>
                </a:solidFill>
                <a:effectLst/>
                <a:latin typeface="inherit"/>
                <a:ea typeface="Times New Roman" panose="02020603050405020304" pitchFamily="18" charset="0"/>
                <a:cs typeface="Arial" panose="020B0604020202020204" pitchFamily="34" charset="0"/>
              </a:rPr>
              <a:t>Volumen</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3.- Incremento de la </a:t>
            </a:r>
            <a:r>
              <a:rPr lang="es-MX" sz="1800" b="1" dirty="0">
                <a:solidFill>
                  <a:srgbClr val="5B5B5B"/>
                </a:solidFill>
                <a:effectLst/>
                <a:latin typeface="inherit"/>
                <a:ea typeface="Times New Roman" panose="02020603050405020304" pitchFamily="18" charset="0"/>
                <a:cs typeface="Arial" panose="020B0604020202020204" pitchFamily="34" charset="0"/>
              </a:rPr>
              <a:t>Densidad</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(disminuir el descanso).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4.- Incremento de la </a:t>
            </a:r>
            <a:r>
              <a:rPr lang="es-MX" sz="1800" b="1" dirty="0">
                <a:solidFill>
                  <a:srgbClr val="5B5B5B"/>
                </a:solidFill>
                <a:effectLst/>
                <a:latin typeface="inherit"/>
                <a:ea typeface="Times New Roman" panose="02020603050405020304" pitchFamily="18" charset="0"/>
                <a:cs typeface="Arial" panose="020B0604020202020204" pitchFamily="34" charset="0"/>
              </a:rPr>
              <a:t>Intensidad</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Tree>
    <p:extLst>
      <p:ext uri="{BB962C8B-B14F-4D97-AF65-F5344CB8AC3E}">
        <p14:creationId xmlns:p14="http://schemas.microsoft.com/office/powerpoint/2010/main" val="314601607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ánico">
  <a:themeElements>
    <a:clrScheme name="Orgánico">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á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á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emplate>Organic</Template>
  <TotalTime>936</TotalTime>
  <Words>1808</Words>
  <Application>Microsoft Office PowerPoint</Application>
  <PresentationFormat>Panorámica</PresentationFormat>
  <Paragraphs>222</Paragraphs>
  <Slides>50</Slides>
  <Notes>0</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50</vt:i4>
      </vt:variant>
    </vt:vector>
  </HeadingPairs>
  <TitlesOfParts>
    <vt:vector size="62" baseType="lpstr">
      <vt:lpstr>Algerian</vt:lpstr>
      <vt:lpstr>Arial</vt:lpstr>
      <vt:lpstr>Arial Rounded MT Bold</vt:lpstr>
      <vt:lpstr>Bernard MT Condensed</vt:lpstr>
      <vt:lpstr>Bodoni MT Black</vt:lpstr>
      <vt:lpstr>Calibri</vt:lpstr>
      <vt:lpstr>Courier New</vt:lpstr>
      <vt:lpstr>Garamond</vt:lpstr>
      <vt:lpstr>inherit</vt:lpstr>
      <vt:lpstr>Symbol</vt:lpstr>
      <vt:lpstr>Times New Roman</vt:lpstr>
      <vt:lpstr>Orgánico</vt:lpstr>
      <vt:lpstr>CARGAS DE ENTRENAMIENTO TLC ENTRENADOR AF II SEMESTRE DIURNA</vt:lpstr>
      <vt:lpstr>DEFINICIÓN</vt:lpstr>
      <vt:lpstr>Presentación de PowerPoint</vt:lpstr>
      <vt:lpstr>Presentación de PowerPoint</vt:lpstr>
      <vt:lpstr>TIPOS DE CARGA</vt:lpstr>
      <vt:lpstr>CARGA EXTERNA</vt:lpstr>
      <vt:lpstr>CARGA INTERNA O FISIOLOGICA</vt:lpstr>
      <vt:lpstr>PARA QUE SIRVEN ESTOS INDICADORES</vt:lpstr>
      <vt:lpstr>CARGA PSICOLOGICA</vt:lpstr>
      <vt:lpstr>Presentación de PowerPoint</vt:lpstr>
      <vt:lpstr>POTENCIAL ENTRENANTE</vt:lpstr>
      <vt:lpstr>Presentación de PowerPoint</vt:lpstr>
      <vt:lpstr>Presentación de PowerPoint</vt:lpstr>
      <vt:lpstr>Presentación de PowerPoint</vt:lpstr>
      <vt:lpstr>EFECTO ENTRENANTE</vt:lpstr>
      <vt:lpstr>Presentación de PowerPoint</vt:lpstr>
      <vt:lpstr>TIPOS DE EFECTOS ENTRENANTES</vt:lpstr>
      <vt:lpstr>TIPOS DE EFECTOS ENTRENANTES</vt:lpstr>
      <vt:lpstr>TIPOS DE EFECTOS ENTRENANTES</vt:lpstr>
      <vt:lpstr>EJEMPLO</vt:lpstr>
      <vt:lpstr>ORGANIZACIÓN SUCESIVA</vt:lpstr>
      <vt:lpstr>ORGANIZACIÓN PARALELA</vt:lpstr>
      <vt:lpstr>TIPOS DE EFECTOS</vt:lpstr>
      <vt:lpstr>COMPONENTES DE LA CARGA</vt:lpstr>
      <vt:lpstr>1. DURACION DEL ESTIMULO O LA CARGA</vt:lpstr>
      <vt:lpstr>   La duración debe ser cronometrada para medirse. Si el ejercicio es cíclico su duración es igual a la carga. Por ejemplo en el caso de un ejercicio con dos repeticiones de 20 minutos el trabajo es de 40 minutos, aunque la duración del estímulo es de 20 minutos. En el caso de encontrarnos ante un ejercicio acíclico depende de su carácter repetitivo (por ejemplo saltos a la comba). En caso de ser repetitivo se suman todas las repeticiones.  </vt:lpstr>
      <vt:lpstr>2. VOLUMEN DE LA CARGA</vt:lpstr>
      <vt:lpstr>Presentación de PowerPoint</vt:lpstr>
      <vt:lpstr>FRECUENCIA DEL VOLUMEN DE LA CARGA</vt:lpstr>
      <vt:lpstr>Presentación de PowerPoint</vt:lpstr>
      <vt:lpstr>3. INTENSIDAD</vt:lpstr>
      <vt:lpstr>MEDICIÓN DE LA INTENSIDAD</vt:lpstr>
      <vt:lpstr>   Para valorar la FC hay que tener en cuenta algunos factores; Posición, hora del día, temperatura, N.º grupos musculares, tipo de contracción. Los jóvenes para un mismo trabajo tienen una Fc Absoluta mayor. La propia actividad deportiva. Influye en que una misma intensidad tenga diferentes FC.  </vt:lpstr>
      <vt:lpstr>TABLA DE INTENSIDADES PARA ALGUNAS CATEGORIAS</vt:lpstr>
      <vt:lpstr>FC PARA DISTINTOS DEPORTES</vt:lpstr>
      <vt:lpstr>4. DENSIDAD = DESCANSO</vt:lpstr>
      <vt:lpstr>FASES DEL DESCANSO</vt:lpstr>
      <vt:lpstr>FASE RÁPIDA DE DESCANSO</vt:lpstr>
      <vt:lpstr>FASE LENTA DE DESCANSO</vt:lpstr>
      <vt:lpstr>FASE DE DESCANSO SUPERCOMPENSATORIO</vt:lpstr>
      <vt:lpstr>DESCANSO DE LA CARGA</vt:lpstr>
      <vt:lpstr>FACTORES DEL DESCANSO</vt:lpstr>
      <vt:lpstr>FACTORES DEL DESCANSO</vt:lpstr>
      <vt:lpstr>TIPOS DE DESCANSO</vt:lpstr>
      <vt:lpstr>Presentación de PowerPoint</vt:lpstr>
      <vt:lpstr>CÓMO LOGRAR LA VARIACIÓN DE LA DINAMICA DE LA CARGA DE ENTRENAMIENTO</vt:lpstr>
      <vt:lpstr>VARIACIÓN DE LA DINÁMICA DE LA CARGA DE ENTRENAMIENTO</vt:lpstr>
      <vt:lpstr>POSIBILIDADES DE LA DINAMICA DE LAS CARGAS DE ENTRENAMIENTO</vt:lpstr>
      <vt:lpstr>Presentación de PowerPoint</vt:lpstr>
      <vt:lpstr>PASOS PARA AUMENTAR LA DINAMICA DE LA CARGA DE ENTRENAMIENTO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CARGAS DE ENTRENAMIENTO</dc:title>
  <dc:creator>user</dc:creator>
  <cp:lastModifiedBy>Carlos  Cardona</cp:lastModifiedBy>
  <cp:revision>43</cp:revision>
  <dcterms:created xsi:type="dcterms:W3CDTF">2021-05-03T01:21:20Z</dcterms:created>
  <dcterms:modified xsi:type="dcterms:W3CDTF">2021-06-29T13:18:45Z</dcterms:modified>
</cp:coreProperties>
</file>