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93AFE3A3-C575-40EE-BCD5-BE5F99C2B3B2}" type="datetimeFigureOut">
              <a:rPr lang="es-MX" smtClean="0"/>
              <a:t>09/05/2021</a:t>
            </a:fld>
            <a:endParaRPr lang="es-MX"/>
          </a:p>
        </p:txBody>
      </p:sp>
      <p:sp>
        <p:nvSpPr>
          <p:cNvPr id="5" name="Footer Placeholder 4"/>
          <p:cNvSpPr>
            <a:spLocks noGrp="1"/>
          </p:cNvSpPr>
          <p:nvPr>
            <p:ph type="ftr" sz="quarter" idx="11"/>
          </p:nvPr>
        </p:nvSpPr>
        <p:spPr>
          <a:xfrm>
            <a:off x="1371600" y="4323845"/>
            <a:ext cx="6400800" cy="365125"/>
          </a:xfrm>
        </p:spPr>
        <p:txBody>
          <a:bodyPr/>
          <a:lstStyle/>
          <a:p>
            <a:endParaRPr lang="es-MX"/>
          </a:p>
        </p:txBody>
      </p:sp>
      <p:sp>
        <p:nvSpPr>
          <p:cNvPr id="6" name="Slide Number Placeholder 5"/>
          <p:cNvSpPr>
            <a:spLocks noGrp="1"/>
          </p:cNvSpPr>
          <p:nvPr>
            <p:ph type="sldNum" sz="quarter" idx="12"/>
          </p:nvPr>
        </p:nvSpPr>
        <p:spPr>
          <a:xfrm>
            <a:off x="8077200" y="1430866"/>
            <a:ext cx="2743200" cy="365125"/>
          </a:xfrm>
        </p:spPr>
        <p:txBody>
          <a:bodyPr/>
          <a:lstStyle/>
          <a:p>
            <a:fld id="{11F29017-4BC7-4FA5-BA7E-BD926C8416EB}" type="slidenum">
              <a:rPr lang="es-MX" smtClean="0"/>
              <a:t>‹Nº›</a:t>
            </a:fld>
            <a:endParaRPr lang="es-MX"/>
          </a:p>
        </p:txBody>
      </p:sp>
    </p:spTree>
    <p:extLst>
      <p:ext uri="{BB962C8B-B14F-4D97-AF65-F5344CB8AC3E}">
        <p14:creationId xmlns:p14="http://schemas.microsoft.com/office/powerpoint/2010/main" val="3113938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93AFE3A3-C575-40EE-BCD5-BE5F99C2B3B2}" type="datetimeFigureOut">
              <a:rPr lang="es-MX" smtClean="0"/>
              <a:t>09/05/2021</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11F29017-4BC7-4FA5-BA7E-BD926C8416EB}" type="slidenum">
              <a:rPr lang="es-MX" smtClean="0"/>
              <a:t>‹Nº›</a:t>
            </a:fld>
            <a:endParaRPr lang="es-MX"/>
          </a:p>
        </p:txBody>
      </p:sp>
    </p:spTree>
    <p:extLst>
      <p:ext uri="{BB962C8B-B14F-4D97-AF65-F5344CB8AC3E}">
        <p14:creationId xmlns:p14="http://schemas.microsoft.com/office/powerpoint/2010/main" val="16580139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93AFE3A3-C575-40EE-BCD5-BE5F99C2B3B2}" type="datetimeFigureOut">
              <a:rPr lang="es-MX" smtClean="0"/>
              <a:t>09/05/2021</a:t>
            </a:fld>
            <a:endParaRPr lang="es-MX"/>
          </a:p>
        </p:txBody>
      </p:sp>
      <p:sp>
        <p:nvSpPr>
          <p:cNvPr id="5" name="Footer Placeholder 4"/>
          <p:cNvSpPr>
            <a:spLocks noGrp="1"/>
          </p:cNvSpPr>
          <p:nvPr>
            <p:ph type="ftr" sz="quarter" idx="11"/>
          </p:nvPr>
        </p:nvSpPr>
        <p:spPr>
          <a:xfrm>
            <a:off x="685800" y="381001"/>
            <a:ext cx="6991492" cy="364065"/>
          </a:xfrm>
        </p:spPr>
        <p:txBody>
          <a:bodyPr/>
          <a:lstStyle/>
          <a:p>
            <a:endParaRPr lang="es-MX"/>
          </a:p>
        </p:txBody>
      </p:sp>
      <p:sp>
        <p:nvSpPr>
          <p:cNvPr id="6" name="Slide Number Placeholder 5"/>
          <p:cNvSpPr>
            <a:spLocks noGrp="1"/>
          </p:cNvSpPr>
          <p:nvPr>
            <p:ph type="sldNum" sz="quarter" idx="12"/>
          </p:nvPr>
        </p:nvSpPr>
        <p:spPr>
          <a:xfrm>
            <a:off x="10862452" y="381000"/>
            <a:ext cx="643748" cy="365125"/>
          </a:xfrm>
        </p:spPr>
        <p:txBody>
          <a:bodyPr/>
          <a:lstStyle/>
          <a:p>
            <a:fld id="{11F29017-4BC7-4FA5-BA7E-BD926C8416EB}" type="slidenum">
              <a:rPr lang="es-MX" smtClean="0"/>
              <a:t>‹Nº›</a:t>
            </a:fld>
            <a:endParaRPr lang="es-MX"/>
          </a:p>
        </p:txBody>
      </p:sp>
    </p:spTree>
    <p:extLst>
      <p:ext uri="{BB962C8B-B14F-4D97-AF65-F5344CB8AC3E}">
        <p14:creationId xmlns:p14="http://schemas.microsoft.com/office/powerpoint/2010/main" val="15397236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93AFE3A3-C575-40EE-BCD5-BE5F99C2B3B2}" type="datetimeFigureOut">
              <a:rPr lang="es-MX" smtClean="0"/>
              <a:t>09/05/2021</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11F29017-4BC7-4FA5-BA7E-BD926C8416EB}" type="slidenum">
              <a:rPr lang="es-MX" smtClean="0"/>
              <a:t>‹Nº›</a:t>
            </a:fld>
            <a:endParaRPr lang="es-MX"/>
          </a:p>
        </p:txBody>
      </p:sp>
    </p:spTree>
    <p:extLst>
      <p:ext uri="{BB962C8B-B14F-4D97-AF65-F5344CB8AC3E}">
        <p14:creationId xmlns:p14="http://schemas.microsoft.com/office/powerpoint/2010/main" val="12107407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685800" y="3132666"/>
            <a:ext cx="5311775" cy="3086019"/>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172200" y="3132666"/>
            <a:ext cx="5334000" cy="3086019"/>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93AFE3A3-C575-40EE-BCD5-BE5F99C2B3B2}" type="datetimeFigureOut">
              <a:rPr lang="es-MX" smtClean="0"/>
              <a:t>09/05/2021</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11F29017-4BC7-4FA5-BA7E-BD926C8416EB}" type="slidenum">
              <a:rPr lang="es-MX" smtClean="0"/>
              <a:t>‹Nº›</a:t>
            </a:fld>
            <a:endParaRPr lang="es-MX"/>
          </a:p>
        </p:txBody>
      </p:sp>
    </p:spTree>
    <p:extLst>
      <p:ext uri="{BB962C8B-B14F-4D97-AF65-F5344CB8AC3E}">
        <p14:creationId xmlns:p14="http://schemas.microsoft.com/office/powerpoint/2010/main" val="1693286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93AFE3A3-C575-40EE-BCD5-BE5F99C2B3B2}" type="datetimeFigureOut">
              <a:rPr lang="es-MX" smtClean="0"/>
              <a:t>09/05/2021</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11F29017-4BC7-4FA5-BA7E-BD926C8416EB}" type="slidenum">
              <a:rPr lang="es-MX" smtClean="0"/>
              <a:t>‹Nº›</a:t>
            </a:fld>
            <a:endParaRPr lang="es-MX"/>
          </a:p>
        </p:txBody>
      </p:sp>
    </p:spTree>
    <p:extLst>
      <p:ext uri="{BB962C8B-B14F-4D97-AF65-F5344CB8AC3E}">
        <p14:creationId xmlns:p14="http://schemas.microsoft.com/office/powerpoint/2010/main" val="626754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AFE3A3-C575-40EE-BCD5-BE5F99C2B3B2}" type="datetimeFigureOut">
              <a:rPr lang="es-MX" smtClean="0"/>
              <a:t>09/05/2021</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11F29017-4BC7-4FA5-BA7E-BD926C8416EB}" type="slidenum">
              <a:rPr lang="es-MX" smtClean="0"/>
              <a:t>‹Nº›</a:t>
            </a:fld>
            <a:endParaRPr lang="es-MX"/>
          </a:p>
        </p:txBody>
      </p:sp>
    </p:spTree>
    <p:extLst>
      <p:ext uri="{BB962C8B-B14F-4D97-AF65-F5344CB8AC3E}">
        <p14:creationId xmlns:p14="http://schemas.microsoft.com/office/powerpoint/2010/main" val="41361327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93AFE3A3-C575-40EE-BCD5-BE5F99C2B3B2}" type="datetimeFigureOut">
              <a:rPr lang="es-MX" smtClean="0"/>
              <a:t>09/05/2021</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11F29017-4BC7-4FA5-BA7E-BD926C8416EB}" type="slidenum">
              <a:rPr lang="es-MX" smtClean="0"/>
              <a:t>‹Nº›</a:t>
            </a:fld>
            <a:endParaRPr lang="es-MX"/>
          </a:p>
        </p:txBody>
      </p:sp>
    </p:spTree>
    <p:extLst>
      <p:ext uri="{BB962C8B-B14F-4D97-AF65-F5344CB8AC3E}">
        <p14:creationId xmlns:p14="http://schemas.microsoft.com/office/powerpoint/2010/main" val="11171342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93AFE3A3-C575-40EE-BCD5-BE5F99C2B3B2}" type="datetimeFigureOut">
              <a:rPr lang="es-MX" smtClean="0"/>
              <a:t>09/05/2021</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11F29017-4BC7-4FA5-BA7E-BD926C8416EB}" type="slidenum">
              <a:rPr lang="es-MX" smtClean="0"/>
              <a:t>‹Nº›</a:t>
            </a:fld>
            <a:endParaRPr lang="es-MX"/>
          </a:p>
        </p:txBody>
      </p:sp>
    </p:spTree>
    <p:extLst>
      <p:ext uri="{BB962C8B-B14F-4D97-AF65-F5344CB8AC3E}">
        <p14:creationId xmlns:p14="http://schemas.microsoft.com/office/powerpoint/2010/main" val="244501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93AFE3A3-C575-40EE-BCD5-BE5F99C2B3B2}" type="datetimeFigureOut">
              <a:rPr lang="es-MX" smtClean="0"/>
              <a:t>09/05/2021</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11F29017-4BC7-4FA5-BA7E-BD926C8416EB}" type="slidenum">
              <a:rPr lang="es-MX" smtClean="0"/>
              <a:t>‹Nº›</a:t>
            </a:fld>
            <a:endParaRPr lang="es-MX"/>
          </a:p>
        </p:txBody>
      </p:sp>
    </p:spTree>
    <p:extLst>
      <p:ext uri="{BB962C8B-B14F-4D97-AF65-F5344CB8AC3E}">
        <p14:creationId xmlns:p14="http://schemas.microsoft.com/office/powerpoint/2010/main" val="30391009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ítulo y descripció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93AFE3A3-C575-40EE-BCD5-BE5F99C2B3B2}" type="datetimeFigureOut">
              <a:rPr lang="es-MX" smtClean="0"/>
              <a:t>09/05/2021</a:t>
            </a:fld>
            <a:endParaRPr lang="es-MX"/>
          </a:p>
        </p:txBody>
      </p:sp>
      <p:sp>
        <p:nvSpPr>
          <p:cNvPr id="6" name="Footer Placeholder 5"/>
          <p:cNvSpPr>
            <a:spLocks noGrp="1"/>
          </p:cNvSpPr>
          <p:nvPr>
            <p:ph type="ftr" sz="quarter" idx="11"/>
          </p:nvPr>
        </p:nvSpPr>
        <p:spPr>
          <a:xfrm>
            <a:off x="685800" y="379941"/>
            <a:ext cx="6991492" cy="365125"/>
          </a:xfrm>
        </p:spPr>
        <p:txBody>
          <a:bodyPr/>
          <a:lstStyle/>
          <a:p>
            <a:endParaRPr lang="es-MX"/>
          </a:p>
        </p:txBody>
      </p:sp>
      <p:sp>
        <p:nvSpPr>
          <p:cNvPr id="7" name="Slide Number Placeholder 6"/>
          <p:cNvSpPr>
            <a:spLocks noGrp="1"/>
          </p:cNvSpPr>
          <p:nvPr>
            <p:ph type="sldNum" sz="quarter" idx="12"/>
          </p:nvPr>
        </p:nvSpPr>
        <p:spPr>
          <a:xfrm>
            <a:off x="10862452" y="381000"/>
            <a:ext cx="643748" cy="365125"/>
          </a:xfrm>
        </p:spPr>
        <p:txBody>
          <a:bodyPr/>
          <a:lstStyle/>
          <a:p>
            <a:fld id="{11F29017-4BC7-4FA5-BA7E-BD926C8416EB}" type="slidenum">
              <a:rPr lang="es-MX" smtClean="0"/>
              <a:t>‹Nº›</a:t>
            </a:fld>
            <a:endParaRPr lang="es-MX"/>
          </a:p>
        </p:txBody>
      </p:sp>
    </p:spTree>
    <p:extLst>
      <p:ext uri="{BB962C8B-B14F-4D97-AF65-F5344CB8AC3E}">
        <p14:creationId xmlns:p14="http://schemas.microsoft.com/office/powerpoint/2010/main" val="25681434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 con descripció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s-ES"/>
              <a:t>Haga clic para modificar el estilo de título del patrón</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93AFE3A3-C575-40EE-BCD5-BE5F99C2B3B2}" type="datetimeFigureOut">
              <a:rPr lang="es-MX" smtClean="0"/>
              <a:t>09/05/2021</a:t>
            </a:fld>
            <a:endParaRPr lang="es-MX"/>
          </a:p>
        </p:txBody>
      </p:sp>
      <p:sp>
        <p:nvSpPr>
          <p:cNvPr id="6" name="Footer Placeholder 5"/>
          <p:cNvSpPr>
            <a:spLocks noGrp="1"/>
          </p:cNvSpPr>
          <p:nvPr>
            <p:ph type="ftr" sz="quarter" idx="11"/>
          </p:nvPr>
        </p:nvSpPr>
        <p:spPr>
          <a:xfrm>
            <a:off x="685800" y="379941"/>
            <a:ext cx="6991492" cy="365125"/>
          </a:xfrm>
        </p:spPr>
        <p:txBody>
          <a:bodyPr/>
          <a:lstStyle/>
          <a:p>
            <a:endParaRPr lang="es-MX"/>
          </a:p>
        </p:txBody>
      </p:sp>
      <p:sp>
        <p:nvSpPr>
          <p:cNvPr id="7" name="Slide Number Placeholder 6"/>
          <p:cNvSpPr>
            <a:spLocks noGrp="1"/>
          </p:cNvSpPr>
          <p:nvPr>
            <p:ph type="sldNum" sz="quarter" idx="12"/>
          </p:nvPr>
        </p:nvSpPr>
        <p:spPr>
          <a:xfrm>
            <a:off x="10862452" y="381000"/>
            <a:ext cx="643748" cy="365125"/>
          </a:xfrm>
        </p:spPr>
        <p:txBody>
          <a:bodyPr/>
          <a:lstStyle/>
          <a:p>
            <a:fld id="{11F29017-4BC7-4FA5-BA7E-BD926C8416EB}" type="slidenum">
              <a:rPr lang="es-MX" smtClean="0"/>
              <a:t>‹Nº›</a:t>
            </a:fld>
            <a:endParaRPr lang="es-MX"/>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3015844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arjeta de nombre">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93AFE3A3-C575-40EE-BCD5-BE5F99C2B3B2}" type="datetimeFigureOut">
              <a:rPr lang="es-MX" smtClean="0"/>
              <a:t>09/05/2021</a:t>
            </a:fld>
            <a:endParaRPr lang="es-MX"/>
          </a:p>
        </p:txBody>
      </p:sp>
      <p:sp>
        <p:nvSpPr>
          <p:cNvPr id="6" name="Footer Placeholder 5"/>
          <p:cNvSpPr>
            <a:spLocks noGrp="1"/>
          </p:cNvSpPr>
          <p:nvPr>
            <p:ph type="ftr" sz="quarter" idx="11"/>
          </p:nvPr>
        </p:nvSpPr>
        <p:spPr>
          <a:xfrm>
            <a:off x="685800" y="378883"/>
            <a:ext cx="6991492" cy="365125"/>
          </a:xfrm>
        </p:spPr>
        <p:txBody>
          <a:bodyPr/>
          <a:lstStyle/>
          <a:p>
            <a:endParaRPr lang="es-MX"/>
          </a:p>
        </p:txBody>
      </p:sp>
      <p:sp>
        <p:nvSpPr>
          <p:cNvPr id="7" name="Slide Number Placeholder 6"/>
          <p:cNvSpPr>
            <a:spLocks noGrp="1"/>
          </p:cNvSpPr>
          <p:nvPr>
            <p:ph type="sldNum" sz="quarter" idx="12"/>
          </p:nvPr>
        </p:nvSpPr>
        <p:spPr>
          <a:xfrm>
            <a:off x="10862452" y="381000"/>
            <a:ext cx="643748" cy="365125"/>
          </a:xfrm>
        </p:spPr>
        <p:txBody>
          <a:bodyPr/>
          <a:lstStyle/>
          <a:p>
            <a:fld id="{11F29017-4BC7-4FA5-BA7E-BD926C8416EB}" type="slidenum">
              <a:rPr lang="es-MX" smtClean="0"/>
              <a:t>‹Nº›</a:t>
            </a:fld>
            <a:endParaRPr lang="es-MX"/>
          </a:p>
        </p:txBody>
      </p:sp>
    </p:spTree>
    <p:extLst>
      <p:ext uri="{BB962C8B-B14F-4D97-AF65-F5344CB8AC3E}">
        <p14:creationId xmlns:p14="http://schemas.microsoft.com/office/powerpoint/2010/main" val="18307128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s-ES"/>
              <a:t>Haga clic para modificar el estilo de título del patrón</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3" name="Date Placeholder 2"/>
          <p:cNvSpPr>
            <a:spLocks noGrp="1"/>
          </p:cNvSpPr>
          <p:nvPr>
            <p:ph type="dt" sz="half" idx="10"/>
          </p:nvPr>
        </p:nvSpPr>
        <p:spPr/>
        <p:txBody>
          <a:bodyPr/>
          <a:lstStyle/>
          <a:p>
            <a:fld id="{93AFE3A3-C575-40EE-BCD5-BE5F99C2B3B2}" type="datetimeFigureOut">
              <a:rPr lang="es-MX" smtClean="0"/>
              <a:t>09/05/2021</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11F29017-4BC7-4FA5-BA7E-BD926C8416EB}" type="slidenum">
              <a:rPr lang="es-MX" smtClean="0"/>
              <a:t>‹Nº›</a:t>
            </a:fld>
            <a:endParaRPr lang="es-MX"/>
          </a:p>
        </p:txBody>
      </p:sp>
    </p:spTree>
    <p:extLst>
      <p:ext uri="{BB962C8B-B14F-4D97-AF65-F5344CB8AC3E}">
        <p14:creationId xmlns:p14="http://schemas.microsoft.com/office/powerpoint/2010/main" val="23708836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s-ES"/>
              <a:t>Haga clic para modificar el estilo de título del patrón</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3" name="Date Placeholder 2"/>
          <p:cNvSpPr>
            <a:spLocks noGrp="1"/>
          </p:cNvSpPr>
          <p:nvPr>
            <p:ph type="dt" sz="half" idx="10"/>
          </p:nvPr>
        </p:nvSpPr>
        <p:spPr/>
        <p:txBody>
          <a:bodyPr/>
          <a:lstStyle/>
          <a:p>
            <a:fld id="{93AFE3A3-C575-40EE-BCD5-BE5F99C2B3B2}" type="datetimeFigureOut">
              <a:rPr lang="es-MX" smtClean="0"/>
              <a:t>09/05/2021</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11F29017-4BC7-4FA5-BA7E-BD926C8416EB}" type="slidenum">
              <a:rPr lang="es-MX" smtClean="0"/>
              <a:t>‹Nº›</a:t>
            </a:fld>
            <a:endParaRPr lang="es-MX"/>
          </a:p>
        </p:txBody>
      </p:sp>
    </p:spTree>
    <p:extLst>
      <p:ext uri="{BB962C8B-B14F-4D97-AF65-F5344CB8AC3E}">
        <p14:creationId xmlns:p14="http://schemas.microsoft.com/office/powerpoint/2010/main" val="24157973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93AFE3A3-C575-40EE-BCD5-BE5F99C2B3B2}" type="datetimeFigureOut">
              <a:rPr lang="es-MX" smtClean="0"/>
              <a:t>09/05/2021</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11F29017-4BC7-4FA5-BA7E-BD926C8416EB}" type="slidenum">
              <a:rPr lang="es-MX" smtClean="0"/>
              <a:t>‹Nº›</a:t>
            </a:fld>
            <a:endParaRPr lang="es-MX"/>
          </a:p>
        </p:txBody>
      </p:sp>
    </p:spTree>
    <p:extLst>
      <p:ext uri="{BB962C8B-B14F-4D97-AF65-F5344CB8AC3E}">
        <p14:creationId xmlns:p14="http://schemas.microsoft.com/office/powerpoint/2010/main" val="38494763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93AFE3A3-C575-40EE-BCD5-BE5F99C2B3B2}" type="datetimeFigureOut">
              <a:rPr lang="es-MX" smtClean="0"/>
              <a:t>09/05/2021</a:t>
            </a:fld>
            <a:endParaRPr lang="es-MX"/>
          </a:p>
        </p:txBody>
      </p:sp>
      <p:sp>
        <p:nvSpPr>
          <p:cNvPr id="5" name="Footer Placeholder 4"/>
          <p:cNvSpPr>
            <a:spLocks noGrp="1"/>
          </p:cNvSpPr>
          <p:nvPr>
            <p:ph type="ftr" sz="quarter" idx="11"/>
          </p:nvPr>
        </p:nvSpPr>
        <p:spPr>
          <a:xfrm>
            <a:off x="685800" y="381000"/>
            <a:ext cx="6991492" cy="365125"/>
          </a:xfrm>
        </p:spPr>
        <p:txBody>
          <a:bodyPr/>
          <a:lstStyle/>
          <a:p>
            <a:endParaRPr lang="es-MX"/>
          </a:p>
        </p:txBody>
      </p:sp>
      <p:sp>
        <p:nvSpPr>
          <p:cNvPr id="6" name="Slide Number Placeholder 5"/>
          <p:cNvSpPr>
            <a:spLocks noGrp="1"/>
          </p:cNvSpPr>
          <p:nvPr>
            <p:ph type="sldNum" sz="quarter" idx="12"/>
          </p:nvPr>
        </p:nvSpPr>
        <p:spPr>
          <a:xfrm>
            <a:off x="10862452" y="381000"/>
            <a:ext cx="643748" cy="365125"/>
          </a:xfrm>
        </p:spPr>
        <p:txBody>
          <a:bodyPr/>
          <a:lstStyle/>
          <a:p>
            <a:fld id="{11F29017-4BC7-4FA5-BA7E-BD926C8416EB}" type="slidenum">
              <a:rPr lang="es-MX" smtClean="0"/>
              <a:t>‹Nº›</a:t>
            </a:fld>
            <a:endParaRPr lang="es-MX"/>
          </a:p>
        </p:txBody>
      </p:sp>
    </p:spTree>
    <p:extLst>
      <p:ext uri="{BB962C8B-B14F-4D97-AF65-F5344CB8AC3E}">
        <p14:creationId xmlns:p14="http://schemas.microsoft.com/office/powerpoint/2010/main" val="1651477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3AFE3A3-C575-40EE-BCD5-BE5F99C2B3B2}" type="datetimeFigureOut">
              <a:rPr lang="es-MX" smtClean="0"/>
              <a:t>09/05/2021</a:t>
            </a:fld>
            <a:endParaRPr lang="es-MX"/>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s-MX"/>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11F29017-4BC7-4FA5-BA7E-BD926C8416EB}" type="slidenum">
              <a:rPr lang="es-MX" smtClean="0"/>
              <a:t>‹Nº›</a:t>
            </a:fld>
            <a:endParaRPr lang="es-MX"/>
          </a:p>
        </p:txBody>
      </p:sp>
    </p:spTree>
    <p:extLst>
      <p:ext uri="{BB962C8B-B14F-4D97-AF65-F5344CB8AC3E}">
        <p14:creationId xmlns:p14="http://schemas.microsoft.com/office/powerpoint/2010/main" val="344234122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tonimatasbarcelo.com/wp-content/uploads/2016/04/71-Homeostasis.jpg"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tonimatasbarcelo.com/wp-content/uploads/2016/04/72-Tipos-adaptaci%C3%B3n.jpg"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tonimatasbarcelo.com/wp-content/uploads/2016/04/73-Gr%C3%A1ficas-adaptaci%C3%B3n.jpg"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tonimatasbarcelo.com/wp-content/uploads/2016/04/74-Piqu%C3%A9-salta-picas.jpg"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tonimatasbarcelo.com/wp-content/uploads/2016/04/75-P%C3%A9rdida-Velocidad.jpg"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s://tonimatasbarcelo.com/wp-content/uploads/2016/06/78-Est%C3%ADmulos-%C3%93ptimos.jpg"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s://tonimatasbarcelo.com/wp-content/uploads/2016/06/82-Proceso-Adaptaci%C3%B3n-.jpg"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68773AF-5677-4520-9B6D-ECA5925D65F4}"/>
              </a:ext>
            </a:extLst>
          </p:cNvPr>
          <p:cNvSpPr>
            <a:spLocks noGrp="1"/>
          </p:cNvSpPr>
          <p:nvPr>
            <p:ph type="title"/>
          </p:nvPr>
        </p:nvSpPr>
        <p:spPr/>
        <p:txBody>
          <a:bodyPr/>
          <a:lstStyle/>
          <a:p>
            <a:pPr algn="ctr"/>
            <a:r>
              <a:rPr lang="es-MX" dirty="0">
                <a:latin typeface="Bodoni MT Black" panose="02070A03080606020203" pitchFamily="18" charset="0"/>
              </a:rPr>
              <a:t>CAPACIDAD DEL RENDIMIENTO</a:t>
            </a:r>
          </a:p>
        </p:txBody>
      </p:sp>
      <p:pic>
        <p:nvPicPr>
          <p:cNvPr id="5" name="Marcador de contenido 4">
            <a:extLst>
              <a:ext uri="{FF2B5EF4-FFF2-40B4-BE49-F238E27FC236}">
                <a16:creationId xmlns:a16="http://schemas.microsoft.com/office/drawing/2014/main" id="{6752B94D-4053-446D-9544-FD01E4B9F6A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2057401"/>
            <a:ext cx="10515600" cy="4131364"/>
          </a:xfrm>
        </p:spPr>
      </p:pic>
      <p:sp>
        <p:nvSpPr>
          <p:cNvPr id="6" name="CuadroTexto 5">
            <a:extLst>
              <a:ext uri="{FF2B5EF4-FFF2-40B4-BE49-F238E27FC236}">
                <a16:creationId xmlns:a16="http://schemas.microsoft.com/office/drawing/2014/main" id="{C9FC4EB3-C1EC-4A3E-AA4E-E2BFFD573839}"/>
              </a:ext>
            </a:extLst>
          </p:cNvPr>
          <p:cNvSpPr txBox="1"/>
          <p:nvPr/>
        </p:nvSpPr>
        <p:spPr>
          <a:xfrm>
            <a:off x="7200900" y="4306957"/>
            <a:ext cx="3520109" cy="1477328"/>
          </a:xfrm>
          <a:prstGeom prst="rect">
            <a:avLst/>
          </a:prstGeom>
          <a:noFill/>
        </p:spPr>
        <p:txBody>
          <a:bodyPr wrap="square" rtlCol="0">
            <a:spAutoFit/>
          </a:bodyPr>
          <a:lstStyle/>
          <a:p>
            <a:pPr algn="just"/>
            <a:r>
              <a:rPr lang="es-MX" b="1" i="1" dirty="0">
                <a:solidFill>
                  <a:schemeClr val="bg1"/>
                </a:solidFill>
              </a:rPr>
              <a:t>Paola Andrea Pérez Ricaurte</a:t>
            </a:r>
          </a:p>
          <a:p>
            <a:pPr algn="just"/>
            <a:r>
              <a:rPr lang="es-MX" b="1" i="1" dirty="0">
                <a:solidFill>
                  <a:schemeClr val="bg1"/>
                </a:solidFill>
              </a:rPr>
              <a:t>Profesional en Gestión Deptva</a:t>
            </a:r>
          </a:p>
          <a:p>
            <a:pPr algn="just"/>
            <a:r>
              <a:rPr lang="es-MX" b="1" i="1" dirty="0">
                <a:solidFill>
                  <a:schemeClr val="bg1"/>
                </a:solidFill>
              </a:rPr>
              <a:t>UNAD</a:t>
            </a:r>
          </a:p>
          <a:p>
            <a:pPr algn="just"/>
            <a:r>
              <a:rPr lang="es-MX" b="1" i="1" dirty="0">
                <a:solidFill>
                  <a:schemeClr val="bg1"/>
                </a:solidFill>
              </a:rPr>
              <a:t>TLC Entrenador AF II IMETY</a:t>
            </a:r>
          </a:p>
          <a:p>
            <a:endParaRPr lang="es-MX" b="1" dirty="0">
              <a:solidFill>
                <a:schemeClr val="bg1"/>
              </a:solidFill>
            </a:endParaRPr>
          </a:p>
        </p:txBody>
      </p:sp>
    </p:spTree>
    <p:extLst>
      <p:ext uri="{BB962C8B-B14F-4D97-AF65-F5344CB8AC3E}">
        <p14:creationId xmlns:p14="http://schemas.microsoft.com/office/powerpoint/2010/main" val="17548887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23CC223-A878-43AB-A49A-1E3DADB8CA5B}"/>
              </a:ext>
            </a:extLst>
          </p:cNvPr>
          <p:cNvSpPr>
            <a:spLocks noGrp="1"/>
          </p:cNvSpPr>
          <p:nvPr>
            <p:ph type="title"/>
          </p:nvPr>
        </p:nvSpPr>
        <p:spPr/>
        <p:txBody>
          <a:bodyPr/>
          <a:lstStyle/>
          <a:p>
            <a:pPr algn="ctr"/>
            <a:r>
              <a:rPr lang="es-MX" b="1" dirty="0"/>
              <a:t>ADAPTACIÓN AL EJERCICIO</a:t>
            </a:r>
          </a:p>
        </p:txBody>
      </p:sp>
      <p:sp>
        <p:nvSpPr>
          <p:cNvPr id="6" name="Marcador de contenido 5">
            <a:extLst>
              <a:ext uri="{FF2B5EF4-FFF2-40B4-BE49-F238E27FC236}">
                <a16:creationId xmlns:a16="http://schemas.microsoft.com/office/drawing/2014/main" id="{0D5835DC-B081-40CA-BE5F-3BEC073CFA31}"/>
              </a:ext>
            </a:extLst>
          </p:cNvPr>
          <p:cNvSpPr>
            <a:spLocks noGrp="1"/>
          </p:cNvSpPr>
          <p:nvPr>
            <p:ph idx="1"/>
          </p:nvPr>
        </p:nvSpPr>
        <p:spPr/>
        <p:txBody>
          <a:bodyPr/>
          <a:lstStyle/>
          <a:p>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La adaptación es el conjunto de modificaciones dado en un sistema biológico como consecuencia de un cambio en las condiciones externas o internas.</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s-MX" dirty="0"/>
          </a:p>
        </p:txBody>
      </p:sp>
      <p:pic>
        <p:nvPicPr>
          <p:cNvPr id="7" name="Imagen 6" descr="Homeostasis">
            <a:hlinkClick r:id="rId2"/>
            <a:extLst>
              <a:ext uri="{FF2B5EF4-FFF2-40B4-BE49-F238E27FC236}">
                <a16:creationId xmlns:a16="http://schemas.microsoft.com/office/drawing/2014/main" id="{CA833335-6B8E-4CC5-8073-92D1CB7DEB4C}"/>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656523" y="2796209"/>
            <a:ext cx="8931964" cy="3380754"/>
          </a:xfrm>
          <a:prstGeom prst="rect">
            <a:avLst/>
          </a:prstGeom>
          <a:noFill/>
          <a:ln>
            <a:noFill/>
          </a:ln>
        </p:spPr>
      </p:pic>
    </p:spTree>
    <p:extLst>
      <p:ext uri="{BB962C8B-B14F-4D97-AF65-F5344CB8AC3E}">
        <p14:creationId xmlns:p14="http://schemas.microsoft.com/office/powerpoint/2010/main" val="8373653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52630472-C84A-41CA-97BE-37C1A6079BFE}"/>
              </a:ext>
            </a:extLst>
          </p:cNvPr>
          <p:cNvSpPr txBox="1"/>
          <p:nvPr/>
        </p:nvSpPr>
        <p:spPr>
          <a:xfrm>
            <a:off x="715617" y="503583"/>
            <a:ext cx="11131826" cy="5910529"/>
          </a:xfrm>
          <a:prstGeom prst="rect">
            <a:avLst/>
          </a:prstGeom>
          <a:noFill/>
        </p:spPr>
        <p:txBody>
          <a:bodyPr wrap="square">
            <a:spAutoFit/>
          </a:bodyPr>
          <a:lstStyle/>
          <a:p>
            <a:pPr algn="just" fontAlgn="base">
              <a:lnSpc>
                <a:spcPct val="107000"/>
              </a:lnSpc>
              <a:spcAft>
                <a:spcPts val="800"/>
              </a:spcAft>
            </a:pP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La adaptación es la responsable de la mejora del rendimiento deportivo. A </a:t>
            </a:r>
            <a:r>
              <a:rPr lang="es-MX" sz="1800" u="sng"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nivel biológico</a:t>
            </a: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representa la reorganización de un sistema biológico mediante el desplazamiento de sus límites de funcionamiento. Lo que ocurre en definitiva es que se altera la </a:t>
            </a:r>
            <a:r>
              <a:rPr lang="es-MX" sz="1800" dirty="0">
                <a:solidFill>
                  <a:srgbClr val="0000FF"/>
                </a:solidFill>
                <a:effectLst/>
                <a:latin typeface="inherit"/>
                <a:ea typeface="Times New Roman" panose="02020603050405020304" pitchFamily="18" charset="0"/>
                <a:cs typeface="Arial" panose="020B0604020202020204" pitchFamily="34" charset="0"/>
              </a:rPr>
              <a:t>Homeostasis</a:t>
            </a: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a:t>
            </a:r>
          </a:p>
          <a:p>
            <a:pPr algn="just" fontAlgn="base">
              <a:lnSpc>
                <a:spcPct val="107000"/>
              </a:lnSpc>
              <a:spcAft>
                <a:spcPts val="800"/>
              </a:spcAft>
            </a:pP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800"/>
              </a:spcAft>
            </a:pP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La </a:t>
            </a:r>
            <a:r>
              <a:rPr lang="es-MX" sz="1800" dirty="0">
                <a:solidFill>
                  <a:srgbClr val="0000FF"/>
                </a:solidFill>
                <a:effectLst/>
                <a:latin typeface="inherit"/>
                <a:ea typeface="Times New Roman" panose="02020603050405020304" pitchFamily="18" charset="0"/>
                <a:cs typeface="Arial" panose="020B0604020202020204" pitchFamily="34" charset="0"/>
              </a:rPr>
              <a:t>Homeostasis</a:t>
            </a: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(homoios= posición, statis=similar) es el estado de equilibrio de nuestro organismo. Es un equilibrio dinámico ya que puede cambiar. Más concretamente la Homeostasis expone el estado de equilibrio dinámico en el que se encuentra nuestro organismo en un momento determinado</a:t>
            </a: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800"/>
              </a:spcAft>
            </a:pP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a:t>
            </a:r>
          </a:p>
          <a:p>
            <a:pPr algn="just" fontAlgn="base">
              <a:lnSpc>
                <a:spcPct val="107000"/>
              </a:lnSpc>
              <a:spcAft>
                <a:spcPts val="800"/>
              </a:spcAft>
            </a:pP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La </a:t>
            </a:r>
            <a:r>
              <a:rPr lang="es-MX" sz="1800" dirty="0">
                <a:solidFill>
                  <a:srgbClr val="0000FF"/>
                </a:solidFill>
                <a:effectLst/>
                <a:latin typeface="inherit"/>
                <a:ea typeface="Times New Roman" panose="02020603050405020304" pitchFamily="18" charset="0"/>
                <a:cs typeface="Arial" panose="020B0604020202020204" pitchFamily="34" charset="0"/>
              </a:rPr>
              <a:t>Heterostasis</a:t>
            </a: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es el concepto inverso. Se da cuando se altera la homeostasis por un estímulo. Es un estado de desequilibrio.</a:t>
            </a:r>
          </a:p>
          <a:p>
            <a:pPr algn="just" fontAlgn="base">
              <a:lnSpc>
                <a:spcPct val="107000"/>
              </a:lnSpc>
              <a:spcAft>
                <a:spcPts val="800"/>
              </a:spcAft>
            </a:pPr>
            <a:endPar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endParaRPr>
          </a:p>
          <a:p>
            <a:pPr algn="just" fontAlgn="base">
              <a:lnSpc>
                <a:spcPct val="107000"/>
              </a:lnSpc>
              <a:spcAft>
                <a:spcPts val="800"/>
              </a:spcAft>
            </a:pPr>
            <a:r>
              <a:rPr lang="es-MX" sz="1800" dirty="0">
                <a:solidFill>
                  <a:srgbClr val="5B5B5B"/>
                </a:solidFill>
                <a:effectLst/>
                <a:latin typeface="Arial" panose="020B0604020202020204" pitchFamily="34" charset="0"/>
                <a:ea typeface="Times New Roman" panose="02020603050405020304" pitchFamily="18" charset="0"/>
              </a:rPr>
              <a:t>  A </a:t>
            </a:r>
            <a:r>
              <a:rPr lang="es-MX" sz="1800" dirty="0">
                <a:solidFill>
                  <a:srgbClr val="0000FF"/>
                </a:solidFill>
                <a:effectLst/>
                <a:latin typeface="inherit"/>
                <a:ea typeface="Times New Roman" panose="02020603050405020304" pitchFamily="18" charset="0"/>
                <a:cs typeface="Arial" panose="020B0604020202020204" pitchFamily="34" charset="0"/>
              </a:rPr>
              <a:t>nivel de entrenamiento</a:t>
            </a:r>
            <a:r>
              <a:rPr lang="es-MX" sz="1800" dirty="0">
                <a:solidFill>
                  <a:srgbClr val="5B5B5B"/>
                </a:solidFill>
                <a:effectLst/>
                <a:latin typeface="Arial" panose="020B0604020202020204" pitchFamily="34" charset="0"/>
                <a:ea typeface="Times New Roman" panose="02020603050405020304" pitchFamily="18" charset="0"/>
              </a:rPr>
              <a:t>, la adaptación es la modificación de los sistemas funcionales del deportista provocados por el estímulo del ejercicio físico y que busca adecuar las capacidades funcionales a las cargas que se aplican en el trabajo.</a:t>
            </a:r>
            <a:endParaRPr lang="es-MX" dirty="0">
              <a:solidFill>
                <a:srgbClr val="5B5B5B"/>
              </a:solidFill>
              <a:latin typeface="Arial" panose="020B0604020202020204" pitchFamily="34" charset="0"/>
              <a:ea typeface="Calibri" panose="020F0502020204030204" pitchFamily="34" charset="0"/>
              <a:cs typeface="Times New Roman" panose="02020603050405020304" pitchFamily="18" charset="0"/>
            </a:endParaRPr>
          </a:p>
          <a:p>
            <a:pPr algn="just" fontAlgn="base">
              <a:lnSpc>
                <a:spcPct val="107000"/>
              </a:lnSpc>
              <a:spcAft>
                <a:spcPts val="800"/>
              </a:spcAft>
            </a:pPr>
            <a:endParaRPr lang="es-MX" sz="1600" dirty="0">
              <a:solidFill>
                <a:srgbClr val="5B5B5B"/>
              </a:solidFill>
              <a:effectLst/>
              <a:latin typeface="Arial" panose="020B0604020202020204" pitchFamily="34" charset="0"/>
              <a:ea typeface="Calibri" panose="020F0502020204030204" pitchFamily="34" charset="0"/>
              <a:cs typeface="Times New Roman" panose="02020603050405020304" pitchFamily="18" charset="0"/>
            </a:endParaRPr>
          </a:p>
          <a:p>
            <a:pPr algn="just" fontAlgn="base">
              <a:lnSpc>
                <a:spcPct val="107000"/>
              </a:lnSpc>
              <a:spcAft>
                <a:spcPts val="800"/>
              </a:spcAft>
            </a:pPr>
            <a:endParaRPr lang="es-MX" sz="1600" dirty="0">
              <a:solidFill>
                <a:srgbClr val="5B5B5B"/>
              </a:solidFill>
              <a:latin typeface="Arial" panose="020B0604020202020204" pitchFamily="34" charset="0"/>
              <a:ea typeface="Calibri" panose="020F0502020204030204" pitchFamily="34" charset="0"/>
              <a:cs typeface="Times New Roman" panose="02020603050405020304" pitchFamily="18" charset="0"/>
            </a:endParaRPr>
          </a:p>
          <a:p>
            <a:pPr algn="just" fontAlgn="base">
              <a:lnSpc>
                <a:spcPct val="107000"/>
              </a:lnSpc>
              <a:spcAft>
                <a:spcPts val="800"/>
              </a:spcAft>
            </a:pP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568487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FB2452-94C1-4CD3-BF75-F521026A948A}"/>
              </a:ext>
            </a:extLst>
          </p:cNvPr>
          <p:cNvSpPr>
            <a:spLocks noGrp="1"/>
          </p:cNvSpPr>
          <p:nvPr>
            <p:ph type="title"/>
          </p:nvPr>
        </p:nvSpPr>
        <p:spPr/>
        <p:txBody>
          <a:bodyPr/>
          <a:lstStyle/>
          <a:p>
            <a:pPr algn="ctr"/>
            <a:r>
              <a:rPr lang="es-MX" b="1" dirty="0"/>
              <a:t>ADAPTACIÓN DEL EJERCICIO</a:t>
            </a:r>
          </a:p>
        </p:txBody>
      </p:sp>
      <p:sp>
        <p:nvSpPr>
          <p:cNvPr id="3" name="Marcador de texto 2">
            <a:extLst>
              <a:ext uri="{FF2B5EF4-FFF2-40B4-BE49-F238E27FC236}">
                <a16:creationId xmlns:a16="http://schemas.microsoft.com/office/drawing/2014/main" id="{776D851D-7539-4755-A1D5-0FBF3164F4BC}"/>
              </a:ext>
            </a:extLst>
          </p:cNvPr>
          <p:cNvSpPr>
            <a:spLocks noGrp="1"/>
          </p:cNvSpPr>
          <p:nvPr>
            <p:ph type="body" idx="1"/>
          </p:nvPr>
        </p:nvSpPr>
        <p:spPr/>
        <p:txBody>
          <a:bodyPr>
            <a:normAutofit/>
          </a:bodyPr>
          <a:lstStyle/>
          <a:p>
            <a:pPr algn="ctr"/>
            <a:r>
              <a:rPr lang="es-MX" sz="3200" dirty="0">
                <a:solidFill>
                  <a:schemeClr val="accent1"/>
                </a:solidFill>
              </a:rPr>
              <a:t>DE QUE DEPENDE?</a:t>
            </a:r>
          </a:p>
        </p:txBody>
      </p:sp>
      <p:sp>
        <p:nvSpPr>
          <p:cNvPr id="4" name="Marcador de contenido 3">
            <a:extLst>
              <a:ext uri="{FF2B5EF4-FFF2-40B4-BE49-F238E27FC236}">
                <a16:creationId xmlns:a16="http://schemas.microsoft.com/office/drawing/2014/main" id="{403FB397-270E-41FA-86A7-F2857D879257}"/>
              </a:ext>
            </a:extLst>
          </p:cNvPr>
          <p:cNvSpPr>
            <a:spLocks noGrp="1"/>
          </p:cNvSpPr>
          <p:nvPr>
            <p:ph sz="half" idx="2"/>
          </p:nvPr>
        </p:nvSpPr>
        <p:spPr/>
        <p:txBody>
          <a:bodyPr>
            <a:normAutofit fontScale="92500" lnSpcReduction="20000"/>
          </a:bodyPr>
          <a:lstStyle/>
          <a:p>
            <a:r>
              <a:rPr lang="es-MX" sz="1800" dirty="0">
                <a:solidFill>
                  <a:srgbClr val="5B5B5B"/>
                </a:solidFill>
                <a:effectLst/>
                <a:latin typeface="inherit"/>
                <a:ea typeface="Times New Roman" panose="02020603050405020304" pitchFamily="18" charset="0"/>
                <a:cs typeface="Arial" panose="020B0604020202020204" pitchFamily="34" charset="0"/>
              </a:rPr>
              <a:t>  </a:t>
            </a:r>
            <a:r>
              <a:rPr lang="es-MX" sz="2000" dirty="0">
                <a:solidFill>
                  <a:srgbClr val="5B5B5B"/>
                </a:solidFill>
                <a:effectLst/>
                <a:latin typeface="inherit"/>
                <a:ea typeface="Times New Roman" panose="02020603050405020304" pitchFamily="18" charset="0"/>
                <a:cs typeface="Arial" panose="020B0604020202020204" pitchFamily="34" charset="0"/>
              </a:rPr>
              <a:t>De la carga aplicada. </a:t>
            </a:r>
          </a:p>
          <a:p>
            <a:pPr marL="0" indent="0">
              <a:buNone/>
            </a:pPr>
            <a:endParaRPr lang="es-MX" sz="2000" dirty="0">
              <a:solidFill>
                <a:srgbClr val="5B5B5B"/>
              </a:solidFill>
              <a:effectLst/>
              <a:latin typeface="inherit"/>
              <a:ea typeface="Times New Roman" panose="02020603050405020304" pitchFamily="18" charset="0"/>
              <a:cs typeface="Arial" panose="020B060402020202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2000" dirty="0">
                <a:solidFill>
                  <a:srgbClr val="5B5B5B"/>
                </a:solidFill>
                <a:effectLst/>
                <a:latin typeface="inherit"/>
                <a:ea typeface="Times New Roman" panose="02020603050405020304" pitchFamily="18" charset="0"/>
                <a:cs typeface="Arial" panose="020B0604020202020204" pitchFamily="34" charset="0"/>
              </a:rPr>
              <a:t>De la respuesta global del organismo. Cada persona es diferente. Por ejemplo Angela y yo no reaccionaremos igual ante una determinada carga.</a:t>
            </a:r>
          </a:p>
          <a:p>
            <a:pPr marL="0" lvl="0" indent="0" algn="just" fontAlgn="base">
              <a:lnSpc>
                <a:spcPct val="107000"/>
              </a:lnSpc>
              <a:spcAft>
                <a:spcPts val="800"/>
              </a:spcAft>
              <a:buSzPts val="1000"/>
              <a:buNone/>
              <a:tabLst>
                <a:tab pos="457200" algn="l"/>
              </a:tabLst>
            </a:pPr>
            <a:endParaRPr lang="es-MX"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2000" dirty="0">
                <a:solidFill>
                  <a:srgbClr val="5B5B5B"/>
                </a:solidFill>
                <a:effectLst/>
                <a:latin typeface="inherit"/>
                <a:ea typeface="Times New Roman" panose="02020603050405020304" pitchFamily="18" charset="0"/>
                <a:cs typeface="Arial" panose="020B0604020202020204" pitchFamily="34" charset="0"/>
              </a:rPr>
              <a:t>De la respuesta específica de los sistemas del organismo que son estimulados.</a:t>
            </a:r>
            <a:endParaRPr lang="es-MX"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s-MX" sz="1800" dirty="0">
              <a:solidFill>
                <a:srgbClr val="5B5B5B"/>
              </a:solidFill>
              <a:latin typeface="inherit"/>
              <a:cs typeface="Arial" panose="020B0604020202020204" pitchFamily="34" charset="0"/>
            </a:endParaRPr>
          </a:p>
          <a:p>
            <a:pPr marL="0" indent="0">
              <a:buNone/>
            </a:pPr>
            <a:endParaRPr lang="es-MX" dirty="0"/>
          </a:p>
        </p:txBody>
      </p:sp>
      <p:sp>
        <p:nvSpPr>
          <p:cNvPr id="5" name="Marcador de texto 4">
            <a:extLst>
              <a:ext uri="{FF2B5EF4-FFF2-40B4-BE49-F238E27FC236}">
                <a16:creationId xmlns:a16="http://schemas.microsoft.com/office/drawing/2014/main" id="{2792A8B9-297A-4BB9-8C56-B43F4437DA83}"/>
              </a:ext>
            </a:extLst>
          </p:cNvPr>
          <p:cNvSpPr>
            <a:spLocks noGrp="1"/>
          </p:cNvSpPr>
          <p:nvPr>
            <p:ph type="body" sz="quarter" idx="3"/>
          </p:nvPr>
        </p:nvSpPr>
        <p:spPr/>
        <p:txBody>
          <a:bodyPr>
            <a:normAutofit/>
          </a:bodyPr>
          <a:lstStyle/>
          <a:p>
            <a:pPr algn="ctr"/>
            <a:r>
              <a:rPr lang="es-MX" sz="3200" dirty="0">
                <a:solidFill>
                  <a:schemeClr val="accent1"/>
                </a:solidFill>
              </a:rPr>
              <a:t>COMO SE MANIFIESTA?</a:t>
            </a:r>
          </a:p>
        </p:txBody>
      </p:sp>
      <p:sp>
        <p:nvSpPr>
          <p:cNvPr id="6" name="Marcador de contenido 5">
            <a:extLst>
              <a:ext uri="{FF2B5EF4-FFF2-40B4-BE49-F238E27FC236}">
                <a16:creationId xmlns:a16="http://schemas.microsoft.com/office/drawing/2014/main" id="{0B46E5C1-135E-4B12-8078-171C95D6388B}"/>
              </a:ext>
            </a:extLst>
          </p:cNvPr>
          <p:cNvSpPr>
            <a:spLocks noGrp="1"/>
          </p:cNvSpPr>
          <p:nvPr>
            <p:ph sz="quarter" idx="4"/>
          </p:nvPr>
        </p:nvSpPr>
        <p:spPr/>
        <p:txBody>
          <a:bodyPr>
            <a:normAutofit fontScale="92500" lnSpcReduction="20000"/>
          </a:bodyPr>
          <a:lstStyle/>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800" dirty="0">
                <a:solidFill>
                  <a:srgbClr val="5B5B5B"/>
                </a:solidFill>
                <a:effectLst/>
                <a:latin typeface="inherit"/>
                <a:ea typeface="Times New Roman" panose="02020603050405020304" pitchFamily="18" charset="0"/>
                <a:cs typeface="Arial" panose="020B0604020202020204" pitchFamily="34" charset="0"/>
              </a:rPr>
              <a:t>Movilización de las reservas energéticas. Grasas, Hidratos de carbono,…</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800" dirty="0">
                <a:solidFill>
                  <a:srgbClr val="5B5B5B"/>
                </a:solidFill>
                <a:effectLst/>
                <a:latin typeface="inherit"/>
                <a:ea typeface="Times New Roman" panose="02020603050405020304" pitchFamily="18" charset="0"/>
                <a:cs typeface="Arial" panose="020B0604020202020204" pitchFamily="34" charset="0"/>
              </a:rPr>
              <a:t>Movilización de las reservas funcionales de tipo plástico. Creación de estructuras, capilares, enzimas, mitocondrias, ATP,…</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800" dirty="0">
                <a:solidFill>
                  <a:srgbClr val="5B5B5B"/>
                </a:solidFill>
                <a:effectLst/>
                <a:latin typeface="inherit"/>
                <a:ea typeface="Times New Roman" panose="02020603050405020304" pitchFamily="18" charset="0"/>
                <a:cs typeface="Arial" panose="020B0604020202020204" pitchFamily="34" charset="0"/>
              </a:rPr>
              <a:t>Movilización de los mecanismos de defensa ante el stress. Por ejemplo ante actividades de resistencia predomina la actuación Vagal y Parasimpática, ante ejercicios de Velocidad hay un predominancia Simpática, más Adrenalina y Noradrenalina.</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s-MX" dirty="0"/>
          </a:p>
        </p:txBody>
      </p:sp>
    </p:spTree>
    <p:extLst>
      <p:ext uri="{BB962C8B-B14F-4D97-AF65-F5344CB8AC3E}">
        <p14:creationId xmlns:p14="http://schemas.microsoft.com/office/powerpoint/2010/main" val="15535942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F0F1C0-9AF9-455B-90F6-FA8B4855BE29}"/>
              </a:ext>
            </a:extLst>
          </p:cNvPr>
          <p:cNvSpPr>
            <a:spLocks noGrp="1"/>
          </p:cNvSpPr>
          <p:nvPr>
            <p:ph type="title"/>
          </p:nvPr>
        </p:nvSpPr>
        <p:spPr/>
        <p:txBody>
          <a:bodyPr/>
          <a:lstStyle/>
          <a:p>
            <a:pPr algn="ctr"/>
            <a:r>
              <a:rPr lang="es-MX" b="1" dirty="0">
                <a:latin typeface="Arial Rounded MT Bold" panose="020F0704030504030204" pitchFamily="34" charset="0"/>
              </a:rPr>
              <a:t>TIPOS DE ADAPTACIÓN</a:t>
            </a:r>
          </a:p>
        </p:txBody>
      </p:sp>
      <p:pic>
        <p:nvPicPr>
          <p:cNvPr id="4" name="Marcador de contenido 3" descr="Tipos adaptación">
            <a:hlinkClick r:id="rId2"/>
            <a:extLst>
              <a:ext uri="{FF2B5EF4-FFF2-40B4-BE49-F238E27FC236}">
                <a16:creationId xmlns:a16="http://schemas.microsoft.com/office/drawing/2014/main" id="{D703DD67-FC53-49BF-A8C3-A170D85317C4}"/>
              </a:ext>
            </a:extLst>
          </p:cNvPr>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881808" y="2213113"/>
            <a:ext cx="8454887" cy="3405809"/>
          </a:xfrm>
          <a:prstGeom prst="rect">
            <a:avLst/>
          </a:prstGeom>
          <a:noFill/>
          <a:ln>
            <a:noFill/>
          </a:ln>
        </p:spPr>
      </p:pic>
    </p:spTree>
    <p:extLst>
      <p:ext uri="{BB962C8B-B14F-4D97-AF65-F5344CB8AC3E}">
        <p14:creationId xmlns:p14="http://schemas.microsoft.com/office/powerpoint/2010/main" val="14850915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FF388E4-D4B5-4E17-8E8C-BA34B449D773}"/>
              </a:ext>
            </a:extLst>
          </p:cNvPr>
          <p:cNvSpPr>
            <a:spLocks noGrp="1"/>
          </p:cNvSpPr>
          <p:nvPr>
            <p:ph type="title"/>
          </p:nvPr>
        </p:nvSpPr>
        <p:spPr/>
        <p:txBody>
          <a:bodyPr/>
          <a:lstStyle/>
          <a:p>
            <a:pPr algn="ctr"/>
            <a:r>
              <a:rPr lang="es-MX" b="1" dirty="0">
                <a:solidFill>
                  <a:schemeClr val="accent1"/>
                </a:solidFill>
                <a:latin typeface="Britannic Bold" panose="020B0903060703020204" pitchFamily="34" charset="0"/>
              </a:rPr>
              <a:t>ADAPTACIÓN RÁPIDA</a:t>
            </a:r>
          </a:p>
        </p:txBody>
      </p:sp>
      <p:sp>
        <p:nvSpPr>
          <p:cNvPr id="3" name="Marcador de contenido 2">
            <a:extLst>
              <a:ext uri="{FF2B5EF4-FFF2-40B4-BE49-F238E27FC236}">
                <a16:creationId xmlns:a16="http://schemas.microsoft.com/office/drawing/2014/main" id="{8A8837A2-9362-4B43-9A1D-7B248BD8F051}"/>
              </a:ext>
            </a:extLst>
          </p:cNvPr>
          <p:cNvSpPr>
            <a:spLocks noGrp="1"/>
          </p:cNvSpPr>
          <p:nvPr>
            <p:ph sz="half" idx="1"/>
          </p:nvPr>
        </p:nvSpPr>
        <p:spPr/>
        <p:txBody>
          <a:bodyPr/>
          <a:lstStyle/>
          <a:p>
            <a:pPr algn="just" fontAlgn="base">
              <a:lnSpc>
                <a:spcPct val="107000"/>
              </a:lnSpc>
              <a:spcAft>
                <a:spcPts val="1800"/>
              </a:spcAft>
            </a:pP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Producida como consecuencia de una reacción inicial ante el estímulo del ejercicio físico. Por ejemplo cuando me estoy preparando para correr se produce una adaptación.</a:t>
            </a:r>
          </a:p>
          <a:p>
            <a:pPr marL="0" indent="0" algn="just" fontAlgn="base">
              <a:lnSpc>
                <a:spcPct val="107000"/>
              </a:lnSpc>
              <a:spcAft>
                <a:spcPts val="1800"/>
              </a:spcAft>
              <a:buNone/>
            </a:pP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1800"/>
              </a:spcAft>
            </a:pP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Este tipo de adaptación se produce cuando aparece el estímulo. Se encuentra fuertemente relacionado a una serie de </a:t>
            </a:r>
            <a:r>
              <a:rPr lang="es-MX" sz="1800" u="sng"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factores</a:t>
            </a: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como;</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s-MX" dirty="0"/>
          </a:p>
        </p:txBody>
      </p:sp>
      <p:sp>
        <p:nvSpPr>
          <p:cNvPr id="4" name="Marcador de contenido 3">
            <a:extLst>
              <a:ext uri="{FF2B5EF4-FFF2-40B4-BE49-F238E27FC236}">
                <a16:creationId xmlns:a16="http://schemas.microsoft.com/office/drawing/2014/main" id="{0F9BB425-B63D-4483-9E7A-300A0D73214C}"/>
              </a:ext>
            </a:extLst>
          </p:cNvPr>
          <p:cNvSpPr>
            <a:spLocks noGrp="1"/>
          </p:cNvSpPr>
          <p:nvPr>
            <p:ph sz="half" idx="2"/>
          </p:nvPr>
        </p:nvSpPr>
        <p:spPr/>
        <p:txBody>
          <a:bodyPr/>
          <a:lstStyle/>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dirty="0"/>
              <a:t> </a:t>
            </a:r>
            <a:r>
              <a:rPr lang="es-MX" sz="1800" dirty="0">
                <a:solidFill>
                  <a:srgbClr val="0000FF"/>
                </a:solidFill>
                <a:effectLst/>
                <a:latin typeface="inherit"/>
                <a:ea typeface="Times New Roman" panose="02020603050405020304" pitchFamily="18" charset="0"/>
                <a:cs typeface="Arial" panose="020B0604020202020204" pitchFamily="34" charset="0"/>
              </a:rPr>
              <a:t>Intensidad de la estimulación aplicada</a:t>
            </a:r>
            <a:r>
              <a:rPr lang="es-MX" sz="1800" dirty="0">
                <a:solidFill>
                  <a:srgbClr val="5B5B5B"/>
                </a:solidFill>
                <a:effectLst/>
                <a:latin typeface="inherit"/>
                <a:ea typeface="Times New Roman" panose="02020603050405020304" pitchFamily="18" charset="0"/>
                <a:cs typeface="Arial" panose="020B0604020202020204" pitchFamily="34" charset="0"/>
              </a:rPr>
              <a:t>. Por ejemplo no es lo mismo empezar a entrenar corriendo lentamente que empezar en esprint.</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800" dirty="0">
                <a:solidFill>
                  <a:srgbClr val="0000FF"/>
                </a:solidFill>
                <a:effectLst/>
                <a:latin typeface="inherit"/>
                <a:ea typeface="Times New Roman" panose="02020603050405020304" pitchFamily="18" charset="0"/>
                <a:cs typeface="Arial" panose="020B0604020202020204" pitchFamily="34" charset="0"/>
              </a:rPr>
              <a:t>Nivel de reserva funcional</a:t>
            </a:r>
            <a:r>
              <a:rPr lang="es-MX" sz="1800" dirty="0">
                <a:solidFill>
                  <a:srgbClr val="5B5B5B"/>
                </a:solidFill>
                <a:effectLst/>
                <a:latin typeface="inherit"/>
                <a:ea typeface="Times New Roman" panose="02020603050405020304" pitchFamily="18" charset="0"/>
                <a:cs typeface="Arial" panose="020B0604020202020204" pitchFamily="34" charset="0"/>
              </a:rPr>
              <a:t>. Por ejemplo no es lo mismo la reacción que se produce ante el mismo estímulo específico por parte de Fermín Cacho y una persona sedentaria. Este apartado representaría el acúmulo de adaptaciones crónicas adquiridas, siempre relacionado con el grado de entrenamiento.</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s-MX" dirty="0"/>
          </a:p>
        </p:txBody>
      </p:sp>
    </p:spTree>
    <p:extLst>
      <p:ext uri="{BB962C8B-B14F-4D97-AF65-F5344CB8AC3E}">
        <p14:creationId xmlns:p14="http://schemas.microsoft.com/office/powerpoint/2010/main" val="36667282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809ACAE7-9A46-4111-B97A-25E01F43FA1B}"/>
              </a:ext>
            </a:extLst>
          </p:cNvPr>
          <p:cNvSpPr>
            <a:spLocks noChangeArrowheads="1"/>
          </p:cNvSpPr>
          <p:nvPr/>
        </p:nvSpPr>
        <p:spPr bwMode="auto">
          <a:xfrm>
            <a:off x="0" y="-2048945"/>
            <a:ext cx="9980617" cy="4555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eaLnBrk="0" fontAlgn="base" hangingPunct="0">
              <a:spcBef>
                <a:spcPct val="0"/>
              </a:spcBef>
              <a:spcAft>
                <a:spcPct val="0"/>
              </a:spcAft>
              <a:tabLst>
                <a:tab pos="457200" algn="l"/>
              </a:tabLst>
              <a:defRPr>
                <a:solidFill>
                  <a:schemeClr val="tx1"/>
                </a:solidFill>
                <a:latin typeface="Arial" panose="020B0604020202020204" pitchFamily="34" charset="0"/>
              </a:defRPr>
            </a:lvl2pPr>
            <a:lvl3pPr eaLnBrk="0" fontAlgn="base" hangingPunct="0">
              <a:spcBef>
                <a:spcPct val="0"/>
              </a:spcBef>
              <a:spcAft>
                <a:spcPct val="0"/>
              </a:spcAft>
              <a:tabLst>
                <a:tab pos="457200" algn="l"/>
              </a:tabLst>
              <a:defRPr>
                <a:solidFill>
                  <a:schemeClr val="tx1"/>
                </a:solidFill>
                <a:latin typeface="Arial" panose="020B0604020202020204" pitchFamily="34" charset="0"/>
              </a:defRPr>
            </a:lvl3pPr>
            <a:lvl4pPr eaLnBrk="0" fontAlgn="base" hangingPunct="0">
              <a:spcBef>
                <a:spcPct val="0"/>
              </a:spcBef>
              <a:spcAft>
                <a:spcPct val="0"/>
              </a:spcAft>
              <a:tabLst>
                <a:tab pos="457200" algn="l"/>
              </a:tabLst>
              <a:defRPr>
                <a:solidFill>
                  <a:schemeClr val="tx1"/>
                </a:solidFill>
                <a:latin typeface="Arial" panose="020B0604020202020204" pitchFamily="34" charset="0"/>
              </a:defRPr>
            </a:lvl4pPr>
            <a:lvl5pPr eaLnBrk="0" fontAlgn="base" hangingPunct="0">
              <a:spcBef>
                <a:spcPct val="0"/>
              </a:spcBef>
              <a:spcAft>
                <a:spcPct val="0"/>
              </a:spcAft>
              <a:tabLst>
                <a:tab pos="457200" algn="l"/>
              </a:tabLst>
              <a:defRPr>
                <a:solidFill>
                  <a:schemeClr val="tx1"/>
                </a:solidFill>
                <a:latin typeface="Arial" panose="020B0604020202020204" pitchFamily="34" charset="0"/>
              </a:defRPr>
            </a:lvl5pPr>
            <a:lvl6pPr eaLnBrk="0" fontAlgn="base" hangingPunct="0">
              <a:spcBef>
                <a:spcPct val="0"/>
              </a:spcBef>
              <a:spcAft>
                <a:spcPct val="0"/>
              </a:spcAft>
              <a:tabLst>
                <a:tab pos="457200" algn="l"/>
              </a:tabLst>
              <a:defRPr>
                <a:solidFill>
                  <a:schemeClr val="tx1"/>
                </a:solidFill>
                <a:latin typeface="Arial" panose="020B0604020202020204" pitchFamily="34" charset="0"/>
              </a:defRPr>
            </a:lvl6pPr>
            <a:lvl7pPr eaLnBrk="0" fontAlgn="base" hangingPunct="0">
              <a:spcBef>
                <a:spcPct val="0"/>
              </a:spcBef>
              <a:spcAft>
                <a:spcPct val="0"/>
              </a:spcAft>
              <a:tabLst>
                <a:tab pos="457200" algn="l"/>
              </a:tabLst>
              <a:defRPr>
                <a:solidFill>
                  <a:schemeClr val="tx1"/>
                </a:solidFill>
                <a:latin typeface="Arial" panose="020B0604020202020204" pitchFamily="34" charset="0"/>
              </a:defRPr>
            </a:lvl7pPr>
            <a:lvl8pPr eaLnBrk="0" fontAlgn="base" hangingPunct="0">
              <a:spcBef>
                <a:spcPct val="0"/>
              </a:spcBef>
              <a:spcAft>
                <a:spcPct val="0"/>
              </a:spcAft>
              <a:tabLst>
                <a:tab pos="457200" algn="l"/>
              </a:tabLst>
              <a:defRPr>
                <a:solidFill>
                  <a:schemeClr val="tx1"/>
                </a:solidFill>
                <a:latin typeface="Arial" panose="020B0604020202020204" pitchFamily="34" charset="0"/>
              </a:defRPr>
            </a:lvl8pPr>
            <a:lvl9pPr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457200" algn="l"/>
              </a:tabLst>
            </a:pPr>
            <a:endParaRPr kumimoji="0" lang="es-MX" altLang="es-MX" sz="1200" b="0" i="0" u="none" strike="noStrike" cap="none" normalizeH="0" baseline="0" dirty="0">
              <a:ln>
                <a:noFill/>
              </a:ln>
              <a:solidFill>
                <a:srgbClr val="5B5B5B"/>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endParaRPr lang="es-MX" altLang="es-MX" sz="1200" dirty="0">
              <a:solidFill>
                <a:srgbClr val="5B5B5B"/>
              </a:solidFill>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endParaRPr kumimoji="0" lang="es-MX" altLang="es-MX" sz="1200" b="0" i="0" u="none" strike="noStrike" cap="none" normalizeH="0" baseline="0" dirty="0">
              <a:ln>
                <a:noFill/>
              </a:ln>
              <a:solidFill>
                <a:srgbClr val="5B5B5B"/>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endParaRPr lang="es-MX" altLang="es-MX" sz="1200" dirty="0">
              <a:solidFill>
                <a:srgbClr val="5B5B5B"/>
              </a:solidFill>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endParaRPr kumimoji="0" lang="es-MX" altLang="es-MX" sz="1200" b="0" i="0" u="none" strike="noStrike" cap="none" normalizeH="0" baseline="0" dirty="0">
              <a:ln>
                <a:noFill/>
              </a:ln>
              <a:solidFill>
                <a:srgbClr val="5B5B5B"/>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endParaRPr lang="es-MX" altLang="es-MX" sz="1200" dirty="0">
              <a:solidFill>
                <a:srgbClr val="5B5B5B"/>
              </a:solidFill>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endParaRPr kumimoji="0" lang="es-MX" altLang="es-MX" sz="1200" b="0" i="0" u="none" strike="noStrike" cap="none" normalizeH="0" baseline="0" dirty="0">
              <a:ln>
                <a:noFill/>
              </a:ln>
              <a:solidFill>
                <a:srgbClr val="5B5B5B"/>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endParaRPr lang="es-MX" altLang="es-MX" sz="1200" dirty="0">
              <a:solidFill>
                <a:srgbClr val="5B5B5B"/>
              </a:solidFill>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endParaRPr kumimoji="0" lang="es-MX" altLang="es-MX" sz="1200" b="0" i="0" u="none" strike="noStrike" cap="none" normalizeH="0" baseline="0" dirty="0">
              <a:ln>
                <a:noFill/>
              </a:ln>
              <a:solidFill>
                <a:srgbClr val="5B5B5B"/>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endParaRPr lang="es-MX" altLang="es-MX" sz="1200" dirty="0">
              <a:solidFill>
                <a:srgbClr val="5B5B5B"/>
              </a:solidFill>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endParaRPr kumimoji="0" lang="es-MX" altLang="es-MX" sz="1200" b="0" i="0" u="none" strike="noStrike" cap="none" normalizeH="0" baseline="0" dirty="0">
              <a:ln>
                <a:noFill/>
              </a:ln>
              <a:solidFill>
                <a:srgbClr val="5B5B5B"/>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endParaRPr kumimoji="0" lang="es-MX" altLang="es-MX" sz="2000" b="0" i="0" u="none" strike="noStrike" cap="none" normalizeH="0" baseline="0" dirty="0">
              <a:ln>
                <a:noFill/>
              </a:ln>
              <a:solidFill>
                <a:srgbClr val="5B5B5B"/>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endParaRPr lang="es-MX" altLang="es-MX" sz="2000" dirty="0">
              <a:solidFill>
                <a:srgbClr val="5B5B5B"/>
              </a:solidFill>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endParaRPr kumimoji="0" lang="es-MX" altLang="es-MX" sz="2000" b="0" i="0" u="none" strike="noStrike" cap="none" normalizeH="0" baseline="0" dirty="0">
              <a:ln>
                <a:noFill/>
              </a:ln>
              <a:solidFill>
                <a:srgbClr val="5B5B5B"/>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57200" algn="l"/>
              </a:tabLst>
            </a:pPr>
            <a:r>
              <a:rPr kumimoji="0" lang="es-MX" altLang="es-MX" sz="2000" b="0" i="0" u="none" strike="noStrike" cap="none" normalizeH="0" baseline="0" dirty="0">
                <a:ln>
                  <a:noFill/>
                </a:ln>
                <a:solidFill>
                  <a:srgbClr val="5B5B5B"/>
                </a:solidFill>
                <a:effectLst/>
                <a:latin typeface="Arial" panose="020B0604020202020204" pitchFamily="34" charset="0"/>
                <a:ea typeface="Times New Roman" panose="02020603050405020304" pitchFamily="18" charset="0"/>
                <a:cs typeface="Arial" panose="020B0604020202020204" pitchFamily="34" charset="0"/>
              </a:rPr>
              <a:t>Adem</a:t>
            </a:r>
            <a:r>
              <a:rPr kumimoji="0" lang="es-MX" altLang="es-MX" sz="2000" b="0" i="0" u="none" strike="noStrike" cap="none" normalizeH="0" baseline="0" dirty="0">
                <a:ln>
                  <a:noFill/>
                </a:ln>
                <a:solidFill>
                  <a:srgbClr val="5B5B5B"/>
                </a:solidFill>
                <a:effectLst/>
                <a:latin typeface="Calibri" panose="020F0502020204030204" pitchFamily="34" charset="0"/>
                <a:ea typeface="Times New Roman" panose="02020603050405020304" pitchFamily="18" charset="0"/>
                <a:cs typeface="Arial" panose="020B0604020202020204" pitchFamily="34" charset="0"/>
              </a:rPr>
              <a:t>á</a:t>
            </a:r>
            <a:r>
              <a:rPr kumimoji="0" lang="es-MX" altLang="es-MX" sz="2000" b="0" i="0" u="none" strike="noStrike" cap="none" normalizeH="0" baseline="0" dirty="0">
                <a:ln>
                  <a:noFill/>
                </a:ln>
                <a:solidFill>
                  <a:srgbClr val="5B5B5B"/>
                </a:solidFill>
                <a:effectLst/>
                <a:latin typeface="Arial" panose="020B0604020202020204" pitchFamily="34" charset="0"/>
                <a:ea typeface="Times New Roman" panose="02020603050405020304" pitchFamily="18" charset="0"/>
                <a:cs typeface="Arial" panose="020B0604020202020204" pitchFamily="34" charset="0"/>
              </a:rPr>
              <a:t>s de estos factores, la adaptaci</a:t>
            </a:r>
            <a:r>
              <a:rPr kumimoji="0" lang="es-MX" altLang="es-MX" sz="2000" b="0" i="0" u="none" strike="noStrike" cap="none" normalizeH="0" baseline="0" dirty="0">
                <a:ln>
                  <a:noFill/>
                </a:ln>
                <a:solidFill>
                  <a:srgbClr val="5B5B5B"/>
                </a:solidFill>
                <a:effectLst/>
                <a:latin typeface="Calibri" panose="020F0502020204030204" pitchFamily="34" charset="0"/>
                <a:ea typeface="Times New Roman" panose="02020603050405020304" pitchFamily="18" charset="0"/>
                <a:cs typeface="Arial" panose="020B0604020202020204" pitchFamily="34" charset="0"/>
              </a:rPr>
              <a:t>ó</a:t>
            </a:r>
            <a:r>
              <a:rPr kumimoji="0" lang="es-MX" altLang="es-MX" sz="2000" b="0" i="0" u="none" strike="noStrike" cap="none" normalizeH="0" baseline="0" dirty="0">
                <a:ln>
                  <a:noFill/>
                </a:ln>
                <a:solidFill>
                  <a:srgbClr val="5B5B5B"/>
                </a:solidFill>
                <a:effectLst/>
                <a:latin typeface="Arial" panose="020B0604020202020204" pitchFamily="34" charset="0"/>
                <a:ea typeface="Times New Roman" panose="02020603050405020304" pitchFamily="18" charset="0"/>
                <a:cs typeface="Arial" panose="020B0604020202020204" pitchFamily="34" charset="0"/>
              </a:rPr>
              <a:t>n r</a:t>
            </a:r>
            <a:r>
              <a:rPr kumimoji="0" lang="es-MX" altLang="es-MX" sz="2000" b="0" i="0" u="none" strike="noStrike" cap="none" normalizeH="0" baseline="0" dirty="0">
                <a:ln>
                  <a:noFill/>
                </a:ln>
                <a:solidFill>
                  <a:srgbClr val="5B5B5B"/>
                </a:solidFill>
                <a:effectLst/>
                <a:latin typeface="Calibri" panose="020F0502020204030204" pitchFamily="34" charset="0"/>
                <a:ea typeface="Times New Roman" panose="02020603050405020304" pitchFamily="18" charset="0"/>
                <a:cs typeface="Arial" panose="020B0604020202020204" pitchFamily="34" charset="0"/>
              </a:rPr>
              <a:t>á</a:t>
            </a:r>
            <a:r>
              <a:rPr kumimoji="0" lang="es-MX" altLang="es-MX" sz="2000" b="0" i="0" u="none" strike="noStrike" cap="none" normalizeH="0" baseline="0" dirty="0">
                <a:ln>
                  <a:noFill/>
                </a:ln>
                <a:solidFill>
                  <a:srgbClr val="5B5B5B"/>
                </a:solidFill>
                <a:effectLst/>
                <a:latin typeface="Arial" panose="020B0604020202020204" pitchFamily="34" charset="0"/>
                <a:ea typeface="Times New Roman" panose="02020603050405020304" pitchFamily="18" charset="0"/>
                <a:cs typeface="Arial" panose="020B0604020202020204" pitchFamily="34" charset="0"/>
              </a:rPr>
              <a:t>pida tambi</a:t>
            </a:r>
            <a:r>
              <a:rPr kumimoji="0" lang="es-MX" altLang="es-MX" sz="2000" b="0" i="0" u="none" strike="noStrike" cap="none" normalizeH="0" baseline="0" dirty="0">
                <a:ln>
                  <a:noFill/>
                </a:ln>
                <a:solidFill>
                  <a:srgbClr val="5B5B5B"/>
                </a:solidFill>
                <a:effectLst/>
                <a:latin typeface="Calibri" panose="020F0502020204030204" pitchFamily="34" charset="0"/>
                <a:ea typeface="Times New Roman" panose="02020603050405020304" pitchFamily="18" charset="0"/>
                <a:cs typeface="Arial" panose="020B0604020202020204" pitchFamily="34" charset="0"/>
              </a:rPr>
              <a:t>é</a:t>
            </a:r>
            <a:r>
              <a:rPr kumimoji="0" lang="es-MX" altLang="es-MX" sz="2000" b="0" i="0" u="none" strike="noStrike" cap="none" normalizeH="0" baseline="0" dirty="0">
                <a:ln>
                  <a:noFill/>
                </a:ln>
                <a:solidFill>
                  <a:srgbClr val="5B5B5B"/>
                </a:solidFill>
                <a:effectLst/>
                <a:latin typeface="Arial" panose="020B0604020202020204" pitchFamily="34" charset="0"/>
                <a:ea typeface="Times New Roman" panose="02020603050405020304" pitchFamily="18" charset="0"/>
                <a:cs typeface="Arial" panose="020B0604020202020204" pitchFamily="34" charset="0"/>
              </a:rPr>
              <a:t>n viene definida por unas</a:t>
            </a:r>
            <a:r>
              <a:rPr kumimoji="0" lang="es-MX" altLang="es-MX" sz="2000" b="0" i="0" u="none" strike="noStrike" cap="none" normalizeH="0" baseline="0" dirty="0">
                <a:ln>
                  <a:noFill/>
                </a:ln>
                <a:solidFill>
                  <a:srgbClr val="5B5B5B"/>
                </a:solidFill>
                <a:effectLst/>
                <a:latin typeface="Calibri" panose="020F0502020204030204" pitchFamily="34" charset="0"/>
                <a:ea typeface="Times New Roman" panose="02020603050405020304" pitchFamily="18" charset="0"/>
                <a:cs typeface="Arial" panose="020B0604020202020204" pitchFamily="34" charset="0"/>
              </a:rPr>
              <a:t> </a:t>
            </a:r>
            <a:r>
              <a:rPr kumimoji="0" lang="es-MX" altLang="es-MX" sz="2000" b="0" i="0" u="sng" strike="noStrike" cap="none" normalizeH="0" baseline="0" dirty="0">
                <a:ln>
                  <a:noFill/>
                </a:ln>
                <a:solidFill>
                  <a:srgbClr val="5B5B5B"/>
                </a:solidFill>
                <a:effectLst/>
                <a:latin typeface="Arial" panose="020B0604020202020204" pitchFamily="34" charset="0"/>
                <a:ea typeface="Times New Roman" panose="02020603050405020304" pitchFamily="18" charset="0"/>
                <a:cs typeface="Arial" panose="020B0604020202020204" pitchFamily="34" charset="0"/>
              </a:rPr>
              <a:t>fases</a:t>
            </a:r>
            <a:r>
              <a:rPr kumimoji="0" lang="es-MX" altLang="es-MX" sz="2000" b="0" i="0" u="none" strike="noStrike" cap="none" normalizeH="0" baseline="0" dirty="0">
                <a:ln>
                  <a:noFill/>
                </a:ln>
                <a:solidFill>
                  <a:srgbClr val="5B5B5B"/>
                </a:solidFill>
                <a:effectLst/>
                <a:latin typeface="Arial" panose="020B0604020202020204" pitchFamily="34" charset="0"/>
                <a:ea typeface="Times New Roman" panose="02020603050405020304" pitchFamily="18" charset="0"/>
                <a:cs typeface="Arial" panose="020B0604020202020204" pitchFamily="34" charset="0"/>
              </a:rPr>
              <a:t>;</a:t>
            </a:r>
            <a:endParaRPr kumimoji="0" lang="es-MX" altLang="es-MX" sz="20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es-MX" altLang="es-MX" sz="2000" b="0" i="0" u="none" strike="noStrike" cap="none" normalizeH="0" baseline="0" dirty="0">
                <a:ln>
                  <a:noFill/>
                </a:ln>
                <a:solidFill>
                  <a:srgbClr val="5B5B5B"/>
                </a:solidFill>
                <a:effectLst/>
                <a:latin typeface="inherit" charset="0"/>
                <a:ea typeface="Times New Roman" panose="02020603050405020304" pitchFamily="18" charset="0"/>
                <a:cs typeface="Arial" panose="020B0604020202020204" pitchFamily="34" charset="0"/>
              </a:rPr>
              <a:t>Activaci</a:t>
            </a:r>
            <a:r>
              <a:rPr kumimoji="0" lang="es-MX" altLang="es-MX" sz="2000" b="0" i="0" u="none" strike="noStrike" cap="none" normalizeH="0" baseline="0" dirty="0">
                <a:ln>
                  <a:noFill/>
                </a:ln>
                <a:solidFill>
                  <a:srgbClr val="5B5B5B"/>
                </a:solidFill>
                <a:effectLst/>
                <a:latin typeface="Calibri" panose="020F0502020204030204" pitchFamily="34" charset="0"/>
                <a:ea typeface="Times New Roman" panose="02020603050405020304" pitchFamily="18" charset="0"/>
                <a:cs typeface="Arial" panose="020B0604020202020204" pitchFamily="34" charset="0"/>
              </a:rPr>
              <a:t>ó</a:t>
            </a:r>
            <a:r>
              <a:rPr kumimoji="0" lang="es-MX" altLang="es-MX" sz="2000" b="0" i="0" u="none" strike="noStrike" cap="none" normalizeH="0" baseline="0" dirty="0">
                <a:ln>
                  <a:noFill/>
                </a:ln>
                <a:solidFill>
                  <a:srgbClr val="5B5B5B"/>
                </a:solidFill>
                <a:effectLst/>
                <a:latin typeface="inherit" charset="0"/>
                <a:ea typeface="Times New Roman" panose="02020603050405020304" pitchFamily="18" charset="0"/>
                <a:cs typeface="Arial" panose="020B0604020202020204" pitchFamily="34" charset="0"/>
              </a:rPr>
              <a:t>n de los sistemas funcionales. (</a:t>
            </a:r>
            <a:r>
              <a:rPr kumimoji="0" lang="es-MX" altLang="es-MX" sz="2000" b="0" i="0" u="none" strike="noStrike" cap="none" normalizeH="0" baseline="0" dirty="0">
                <a:ln>
                  <a:noFill/>
                </a:ln>
                <a:solidFill>
                  <a:srgbClr val="0000FF"/>
                </a:solidFill>
                <a:effectLst/>
                <a:latin typeface="inherit" charset="0"/>
                <a:ea typeface="Times New Roman" panose="02020603050405020304" pitchFamily="18" charset="0"/>
                <a:cs typeface="Arial" panose="020B0604020202020204" pitchFamily="34" charset="0"/>
              </a:rPr>
              <a:t>d</a:t>
            </a:r>
            <a:r>
              <a:rPr kumimoji="0" lang="es-MX" altLang="es-MX" sz="2000" b="0" i="0" u="none" strike="noStrike" cap="none" normalizeH="0" baseline="0" dirty="0">
                <a:ln>
                  <a:noFill/>
                </a:ln>
                <a:solidFill>
                  <a:srgbClr val="0000FF"/>
                </a:solidFill>
                <a:effectLst/>
                <a:latin typeface="Calibri" panose="020F0502020204030204" pitchFamily="34" charset="0"/>
                <a:ea typeface="Times New Roman" panose="02020603050405020304" pitchFamily="18" charset="0"/>
                <a:cs typeface="Arial" panose="020B0604020202020204" pitchFamily="34" charset="0"/>
              </a:rPr>
              <a:t>é</a:t>
            </a:r>
            <a:r>
              <a:rPr kumimoji="0" lang="es-MX" altLang="es-MX" sz="2000" b="0" i="0" u="none" strike="noStrike" cap="none" normalizeH="0" baseline="0" dirty="0">
                <a:ln>
                  <a:noFill/>
                </a:ln>
                <a:solidFill>
                  <a:srgbClr val="0000FF"/>
                </a:solidFill>
                <a:effectLst/>
                <a:latin typeface="inherit" charset="0"/>
                <a:ea typeface="Times New Roman" panose="02020603050405020304" pitchFamily="18" charset="0"/>
                <a:cs typeface="Arial" panose="020B0604020202020204" pitchFamily="34" charset="0"/>
              </a:rPr>
              <a:t>ficit de O</a:t>
            </a:r>
            <a:r>
              <a:rPr kumimoji="0" lang="es-MX" altLang="es-MX" sz="2000" b="0" i="0" u="none" strike="noStrike" cap="none" normalizeH="0" baseline="-30000" dirty="0">
                <a:ln>
                  <a:noFill/>
                </a:ln>
                <a:solidFill>
                  <a:srgbClr val="0000FF"/>
                </a:solidFill>
                <a:effectLst/>
                <a:latin typeface="inherit" charset="0"/>
                <a:ea typeface="Times New Roman" panose="02020603050405020304" pitchFamily="18" charset="0"/>
                <a:cs typeface="Arial" panose="020B0604020202020204" pitchFamily="34" charset="0"/>
              </a:rPr>
              <a:t>2</a:t>
            </a:r>
            <a:r>
              <a:rPr kumimoji="0" lang="es-MX" altLang="es-MX" sz="2000" b="0" i="0" u="none" strike="noStrike" cap="none" normalizeH="0" baseline="0" dirty="0">
                <a:ln>
                  <a:noFill/>
                </a:ln>
                <a:solidFill>
                  <a:srgbClr val="5B5B5B"/>
                </a:solidFill>
                <a:effectLst/>
                <a:latin typeface="inherit" charset="0"/>
                <a:ea typeface="Times New Roman" panose="02020603050405020304" pitchFamily="18" charset="0"/>
                <a:cs typeface="Arial" panose="020B0604020202020204" pitchFamily="34" charset="0"/>
              </a:rPr>
              <a:t>).</a:t>
            </a:r>
            <a:endParaRPr kumimoji="0" lang="es-MX" altLang="es-MX" sz="20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es-MX" altLang="es-MX" sz="2000" b="0" i="0" u="none" strike="noStrike" cap="none" normalizeH="0" baseline="0" dirty="0">
                <a:ln>
                  <a:noFill/>
                </a:ln>
                <a:solidFill>
                  <a:srgbClr val="5B5B5B"/>
                </a:solidFill>
                <a:effectLst/>
                <a:latin typeface="inherit" charset="0"/>
                <a:ea typeface="Times New Roman" panose="02020603050405020304" pitchFamily="18" charset="0"/>
                <a:cs typeface="Arial" panose="020B0604020202020204" pitchFamily="34" charset="0"/>
              </a:rPr>
              <a:t>Estado Estable (</a:t>
            </a:r>
            <a:r>
              <a:rPr kumimoji="0" lang="es-MX" altLang="es-MX" sz="2000" b="0" i="0" u="none" strike="noStrike" cap="none" normalizeH="0" baseline="0" dirty="0">
                <a:ln>
                  <a:noFill/>
                </a:ln>
                <a:solidFill>
                  <a:srgbClr val="0000FF"/>
                </a:solidFill>
                <a:effectLst/>
                <a:latin typeface="inherit" charset="0"/>
                <a:ea typeface="Times New Roman" panose="02020603050405020304" pitchFamily="18" charset="0"/>
                <a:cs typeface="Arial" panose="020B0604020202020204" pitchFamily="34" charset="0"/>
              </a:rPr>
              <a:t>Stady-State</a:t>
            </a:r>
            <a:r>
              <a:rPr kumimoji="0" lang="es-MX" altLang="es-MX" sz="2000" b="0" i="0" u="none" strike="noStrike" cap="none" normalizeH="0" baseline="0" dirty="0">
                <a:ln>
                  <a:noFill/>
                </a:ln>
                <a:solidFill>
                  <a:srgbClr val="5B5B5B"/>
                </a:solidFill>
                <a:effectLst/>
                <a:latin typeface="inherit" charset="0"/>
                <a:ea typeface="Times New Roman" panose="02020603050405020304" pitchFamily="18" charset="0"/>
                <a:cs typeface="Arial" panose="020B0604020202020204" pitchFamily="34" charset="0"/>
              </a:rPr>
              <a:t>).</a:t>
            </a:r>
            <a:endParaRPr kumimoji="0" lang="es-MX" altLang="es-MX" sz="20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es-MX" altLang="es-MX" sz="2000" b="0" i="0" u="none" strike="noStrike" cap="none" normalizeH="0" baseline="0" dirty="0">
                <a:ln>
                  <a:noFill/>
                </a:ln>
                <a:solidFill>
                  <a:srgbClr val="0000FF"/>
                </a:solidFill>
                <a:effectLst/>
                <a:latin typeface="inherit" charset="0"/>
                <a:ea typeface="Times New Roman" panose="02020603050405020304" pitchFamily="18" charset="0"/>
                <a:cs typeface="Arial" panose="020B0604020202020204" pitchFamily="34" charset="0"/>
              </a:rPr>
              <a:t>Descenso</a:t>
            </a:r>
            <a:r>
              <a:rPr kumimoji="0" lang="es-MX" altLang="es-MX" sz="2000" b="0" i="0" u="none" strike="noStrike" cap="none" normalizeH="0" baseline="0" dirty="0">
                <a:ln>
                  <a:noFill/>
                </a:ln>
                <a:solidFill>
                  <a:srgbClr val="5B5B5B"/>
                </a:solidFill>
                <a:effectLst/>
                <a:latin typeface="inherit" charset="0"/>
                <a:ea typeface="Times New Roman" panose="02020603050405020304" pitchFamily="18" charset="0"/>
                <a:cs typeface="Arial" panose="020B0604020202020204" pitchFamily="34" charset="0"/>
              </a:rPr>
              <a:t>, debido a la fatiga. P</a:t>
            </a:r>
            <a:r>
              <a:rPr kumimoji="0" lang="es-MX" altLang="es-MX" sz="2000" b="0" i="0" u="none" strike="noStrike" cap="none" normalizeH="0" baseline="0" dirty="0">
                <a:ln>
                  <a:noFill/>
                </a:ln>
                <a:solidFill>
                  <a:srgbClr val="5B5B5B"/>
                </a:solidFill>
                <a:effectLst/>
                <a:latin typeface="Calibri" panose="020F0502020204030204" pitchFamily="34" charset="0"/>
                <a:ea typeface="Times New Roman" panose="02020603050405020304" pitchFamily="18" charset="0"/>
                <a:cs typeface="Arial" panose="020B0604020202020204" pitchFamily="34" charset="0"/>
              </a:rPr>
              <a:t>é</a:t>
            </a:r>
            <a:r>
              <a:rPr kumimoji="0" lang="es-MX" altLang="es-MX" sz="2000" b="0" i="0" u="none" strike="noStrike" cap="none" normalizeH="0" baseline="0" dirty="0">
                <a:ln>
                  <a:noFill/>
                </a:ln>
                <a:solidFill>
                  <a:srgbClr val="5B5B5B"/>
                </a:solidFill>
                <a:effectLst/>
                <a:latin typeface="inherit" charset="0"/>
                <a:ea typeface="Times New Roman" panose="02020603050405020304" pitchFamily="18" charset="0"/>
                <a:cs typeface="Arial" panose="020B0604020202020204" pitchFamily="34" charset="0"/>
              </a:rPr>
              <a:t>rdida de reservas, p</a:t>
            </a:r>
            <a:r>
              <a:rPr kumimoji="0" lang="es-MX" altLang="es-MX" sz="2000" b="0" i="0" u="none" strike="noStrike" cap="none" normalizeH="0" baseline="0" dirty="0">
                <a:ln>
                  <a:noFill/>
                </a:ln>
                <a:solidFill>
                  <a:srgbClr val="5B5B5B"/>
                </a:solidFill>
                <a:effectLst/>
                <a:latin typeface="Calibri" panose="020F0502020204030204" pitchFamily="34" charset="0"/>
                <a:ea typeface="Times New Roman" panose="02020603050405020304" pitchFamily="18" charset="0"/>
                <a:cs typeface="Arial" panose="020B0604020202020204" pitchFamily="34" charset="0"/>
              </a:rPr>
              <a:t>é</a:t>
            </a:r>
            <a:r>
              <a:rPr kumimoji="0" lang="es-MX" altLang="es-MX" sz="2000" b="0" i="0" u="none" strike="noStrike" cap="none" normalizeH="0" baseline="0" dirty="0">
                <a:ln>
                  <a:noFill/>
                </a:ln>
                <a:solidFill>
                  <a:srgbClr val="5B5B5B"/>
                </a:solidFill>
                <a:effectLst/>
                <a:latin typeface="inherit" charset="0"/>
                <a:ea typeface="Times New Roman" panose="02020603050405020304" pitchFamily="18" charset="0"/>
                <a:cs typeface="Arial" panose="020B0604020202020204" pitchFamily="34" charset="0"/>
              </a:rPr>
              <a:t>rdida de coordinaci</a:t>
            </a:r>
            <a:r>
              <a:rPr kumimoji="0" lang="es-MX" altLang="es-MX" sz="2000" b="0" i="0" u="none" strike="noStrike" cap="none" normalizeH="0" baseline="0" dirty="0">
                <a:ln>
                  <a:noFill/>
                </a:ln>
                <a:solidFill>
                  <a:srgbClr val="5B5B5B"/>
                </a:solidFill>
                <a:effectLst/>
                <a:latin typeface="Calibri" panose="020F0502020204030204" pitchFamily="34" charset="0"/>
                <a:ea typeface="Times New Roman" panose="02020603050405020304" pitchFamily="18" charset="0"/>
                <a:cs typeface="Arial" panose="020B0604020202020204" pitchFamily="34" charset="0"/>
              </a:rPr>
              <a:t>ó</a:t>
            </a:r>
            <a:r>
              <a:rPr kumimoji="0" lang="es-MX" altLang="es-MX" sz="2000" b="0" i="0" u="none" strike="noStrike" cap="none" normalizeH="0" baseline="0" dirty="0">
                <a:ln>
                  <a:noFill/>
                </a:ln>
                <a:solidFill>
                  <a:srgbClr val="5B5B5B"/>
                </a:solidFill>
                <a:effectLst/>
                <a:latin typeface="inherit" charset="0"/>
                <a:ea typeface="Times New Roman" panose="02020603050405020304" pitchFamily="18" charset="0"/>
                <a:cs typeface="Arial" panose="020B0604020202020204" pitchFamily="34" charset="0"/>
              </a:rPr>
              <a:t>n.</a:t>
            </a:r>
            <a:endParaRPr kumimoji="0" lang="es-MX" altLang="es-MX" sz="2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endParaRPr kumimoji="0" lang="es-MX" altLang="es-MX" sz="1800" b="0" i="0" u="none" strike="noStrike" cap="none" normalizeH="0" baseline="0" dirty="0">
              <a:ln>
                <a:noFill/>
              </a:ln>
              <a:solidFill>
                <a:schemeClr val="tx1"/>
              </a:solidFill>
              <a:effectLst/>
              <a:latin typeface="Arial" panose="020B0604020202020204" pitchFamily="34" charset="0"/>
            </a:endParaRPr>
          </a:p>
        </p:txBody>
      </p:sp>
      <p:pic>
        <p:nvPicPr>
          <p:cNvPr id="1025" name="Imagen 3" descr="Gráficas adaptación">
            <a:hlinkClick r:id="rId2"/>
            <a:extLst>
              <a:ext uri="{FF2B5EF4-FFF2-40B4-BE49-F238E27FC236}">
                <a16:creationId xmlns:a16="http://schemas.microsoft.com/office/drawing/2014/main" id="{446E256C-6270-42FD-B15F-9688011904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4574" y="2869095"/>
            <a:ext cx="8560904" cy="362446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a:extLst>
              <a:ext uri="{FF2B5EF4-FFF2-40B4-BE49-F238E27FC236}">
                <a16:creationId xmlns:a16="http://schemas.microsoft.com/office/drawing/2014/main" id="{590901EC-4E6F-43BB-A367-35F91F42FB10}"/>
              </a:ext>
            </a:extLst>
          </p:cNvPr>
          <p:cNvSpPr>
            <a:spLocks noChangeArrowheads="1"/>
          </p:cNvSpPr>
          <p:nvPr/>
        </p:nvSpPr>
        <p:spPr bwMode="auto">
          <a:xfrm>
            <a:off x="0" y="33909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spTree>
    <p:extLst>
      <p:ext uri="{BB962C8B-B14F-4D97-AF65-F5344CB8AC3E}">
        <p14:creationId xmlns:p14="http://schemas.microsoft.com/office/powerpoint/2010/main" val="32322075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8E5CCC-F2EB-45BB-9303-7D91BF9C1ECD}"/>
              </a:ext>
            </a:extLst>
          </p:cNvPr>
          <p:cNvSpPr>
            <a:spLocks noGrp="1"/>
          </p:cNvSpPr>
          <p:nvPr>
            <p:ph type="title"/>
          </p:nvPr>
        </p:nvSpPr>
        <p:spPr/>
        <p:txBody>
          <a:bodyPr/>
          <a:lstStyle/>
          <a:p>
            <a:pPr algn="ctr"/>
            <a:r>
              <a:rPr lang="es-MX" b="1" dirty="0">
                <a:solidFill>
                  <a:schemeClr val="accent1"/>
                </a:solidFill>
                <a:latin typeface="Britannic Bold" panose="020B0903060703020204" pitchFamily="34" charset="0"/>
              </a:rPr>
              <a:t>ADAPTACIÓN LENTA</a:t>
            </a:r>
          </a:p>
        </p:txBody>
      </p:sp>
      <p:sp>
        <p:nvSpPr>
          <p:cNvPr id="3" name="Marcador de contenido 2">
            <a:extLst>
              <a:ext uri="{FF2B5EF4-FFF2-40B4-BE49-F238E27FC236}">
                <a16:creationId xmlns:a16="http://schemas.microsoft.com/office/drawing/2014/main" id="{A4E2EC92-E50E-4D17-8DA2-66BACACD934A}"/>
              </a:ext>
            </a:extLst>
          </p:cNvPr>
          <p:cNvSpPr>
            <a:spLocks noGrp="1"/>
          </p:cNvSpPr>
          <p:nvPr>
            <p:ph idx="1"/>
          </p:nvPr>
        </p:nvSpPr>
        <p:spPr/>
        <p:txBody>
          <a:bodyPr/>
          <a:lstStyle/>
          <a:p>
            <a:pPr algn="just" fontAlgn="base">
              <a:lnSpc>
                <a:spcPct val="107000"/>
              </a:lnSpc>
              <a:spcAft>
                <a:spcPts val="1800"/>
              </a:spcAft>
            </a:pP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Son cambios lentamente estables a nivel funcional y morfológico como consecuencia del carácter repetitivo y de la solicitación de una serie de sistemas por parte de las actividades realizadas.</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1800"/>
              </a:spcAft>
            </a:pP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Se advierte por un aumento de la eficacia y de la coordinación de las funciones. Los cambios deben ser estables y perdurar en el tiempo, estos cambios se aprecian al comparar una característica antes y después del periodo de entrenamiento. Estos cambios son lentos, y se mantendrán si hay una continuidad en el entrenamiento.</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1800"/>
              </a:spcAft>
            </a:pP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Dichos cambios dependen del tipo de estimulación. Por ejemplo el caso de las pesas que aumentan la masa muscular. Es decir que los cambios son específicos de cada estimulación, estables y lentos.</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s-MX" dirty="0"/>
          </a:p>
        </p:txBody>
      </p:sp>
    </p:spTree>
    <p:extLst>
      <p:ext uri="{BB962C8B-B14F-4D97-AF65-F5344CB8AC3E}">
        <p14:creationId xmlns:p14="http://schemas.microsoft.com/office/powerpoint/2010/main" val="14169949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D152F54-4F3B-427E-8BB4-664D176FDFC0}"/>
              </a:ext>
            </a:extLst>
          </p:cNvPr>
          <p:cNvSpPr txBox="1"/>
          <p:nvPr/>
        </p:nvSpPr>
        <p:spPr>
          <a:xfrm>
            <a:off x="715617" y="556590"/>
            <a:ext cx="10999306" cy="5404749"/>
          </a:xfrm>
          <a:prstGeom prst="rect">
            <a:avLst/>
          </a:prstGeom>
          <a:noFill/>
        </p:spPr>
        <p:txBody>
          <a:bodyPr wrap="square">
            <a:spAutoFit/>
          </a:bodyPr>
          <a:lstStyle/>
          <a:p>
            <a:pPr algn="just" fontAlgn="base">
              <a:lnSpc>
                <a:spcPct val="107000"/>
              </a:lnSpc>
              <a:spcAft>
                <a:spcPts val="1800"/>
              </a:spcAft>
            </a:pPr>
            <a:endPar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endParaRPr>
          </a:p>
          <a:p>
            <a:pPr algn="just" fontAlgn="base">
              <a:lnSpc>
                <a:spcPct val="107000"/>
              </a:lnSpc>
              <a:spcAft>
                <a:spcPts val="1800"/>
              </a:spcAft>
            </a:pP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La adaptación depende de una serie de </a:t>
            </a:r>
            <a:r>
              <a:rPr lang="es-MX" sz="1800" u="sng"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factores</a:t>
            </a: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a:t>
            </a:r>
          </a:p>
          <a:p>
            <a:pPr algn="just" fontAlgn="base">
              <a:lnSpc>
                <a:spcPct val="107000"/>
              </a:lnSpc>
              <a:spcAft>
                <a:spcPts val="1800"/>
              </a:spcAft>
            </a:pP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800" dirty="0">
                <a:solidFill>
                  <a:srgbClr val="5B5B5B"/>
                </a:solidFill>
                <a:effectLst/>
                <a:latin typeface="inherit"/>
                <a:ea typeface="Times New Roman" panose="02020603050405020304" pitchFamily="18" charset="0"/>
                <a:cs typeface="Arial" panose="020B0604020202020204" pitchFamily="34" charset="0"/>
              </a:rPr>
              <a:t>El </a:t>
            </a:r>
            <a:r>
              <a:rPr lang="es-MX" sz="1800" dirty="0">
                <a:solidFill>
                  <a:srgbClr val="0000FF"/>
                </a:solidFill>
                <a:effectLst/>
                <a:latin typeface="inherit"/>
                <a:ea typeface="Times New Roman" panose="02020603050405020304" pitchFamily="18" charset="0"/>
                <a:cs typeface="Arial" panose="020B0604020202020204" pitchFamily="34" charset="0"/>
              </a:rPr>
              <a:t>grado de entrenamiento</a:t>
            </a:r>
            <a:r>
              <a:rPr lang="es-MX" sz="1800" dirty="0">
                <a:solidFill>
                  <a:srgbClr val="5B5B5B"/>
                </a:solidFill>
                <a:effectLst/>
                <a:latin typeface="inherit"/>
                <a:ea typeface="Times New Roman" panose="02020603050405020304" pitchFamily="18" charset="0"/>
                <a:cs typeface="Arial" panose="020B0604020202020204" pitchFamily="34" charset="0"/>
              </a:rPr>
              <a:t> del sujeto.</a:t>
            </a:r>
          </a:p>
          <a:p>
            <a:pPr lvl="0" algn="just" fontAlgn="base">
              <a:lnSpc>
                <a:spcPct val="107000"/>
              </a:lnSpc>
              <a:spcAft>
                <a:spcPts val="800"/>
              </a:spcAft>
              <a:buSzPts val="1000"/>
              <a:tabLst>
                <a:tab pos="457200" algn="l"/>
              </a:tabLst>
            </a:pP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800" dirty="0">
                <a:solidFill>
                  <a:srgbClr val="5B5B5B"/>
                </a:solidFill>
                <a:effectLst/>
                <a:latin typeface="inherit"/>
                <a:ea typeface="Times New Roman" panose="02020603050405020304" pitchFamily="18" charset="0"/>
                <a:cs typeface="Arial" panose="020B0604020202020204" pitchFamily="34" charset="0"/>
              </a:rPr>
              <a:t>La</a:t>
            </a:r>
            <a:r>
              <a:rPr lang="es-MX" sz="1800" dirty="0">
                <a:solidFill>
                  <a:srgbClr val="0000FF"/>
                </a:solidFill>
                <a:effectLst/>
                <a:latin typeface="inherit"/>
                <a:ea typeface="Times New Roman" panose="02020603050405020304" pitchFamily="18" charset="0"/>
                <a:cs typeface="Arial" panose="020B0604020202020204" pitchFamily="34" charset="0"/>
              </a:rPr>
              <a:t> edad</a:t>
            </a:r>
            <a:r>
              <a:rPr lang="es-MX" sz="1800" dirty="0">
                <a:solidFill>
                  <a:srgbClr val="5B5B5B"/>
                </a:solidFill>
                <a:effectLst/>
                <a:latin typeface="inherit"/>
                <a:ea typeface="Times New Roman" panose="02020603050405020304" pitchFamily="18" charset="0"/>
                <a:cs typeface="Arial" panose="020B0604020202020204" pitchFamily="34" charset="0"/>
              </a:rPr>
              <a:t>. En niños y jóvenes una carga con una orientación determinada puede influir en otros sistemas indirectamente. Por ejemplo si los niños y los jóvenes trabajan y mejoran la fuerza a su vez mejoran la velocidad, en cambio en adultos no.</a:t>
            </a:r>
          </a:p>
          <a:p>
            <a:pPr lvl="0" algn="just" fontAlgn="base">
              <a:lnSpc>
                <a:spcPct val="107000"/>
              </a:lnSpc>
              <a:spcAft>
                <a:spcPts val="800"/>
              </a:spcAft>
              <a:buSzPts val="1000"/>
              <a:tabLst>
                <a:tab pos="457200" algn="l"/>
              </a:tabLst>
            </a:pP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800" dirty="0">
                <a:solidFill>
                  <a:srgbClr val="5B5B5B"/>
                </a:solidFill>
                <a:effectLst/>
                <a:latin typeface="inherit"/>
                <a:ea typeface="Times New Roman" panose="02020603050405020304" pitchFamily="18" charset="0"/>
                <a:cs typeface="Arial" panose="020B0604020202020204" pitchFamily="34" charset="0"/>
              </a:rPr>
              <a:t>La </a:t>
            </a:r>
            <a:r>
              <a:rPr lang="es-MX" sz="1800" dirty="0">
                <a:solidFill>
                  <a:srgbClr val="0000FF"/>
                </a:solidFill>
                <a:effectLst/>
                <a:latin typeface="inherit"/>
                <a:ea typeface="Times New Roman" panose="02020603050405020304" pitchFamily="18" charset="0"/>
                <a:cs typeface="Arial" panose="020B0604020202020204" pitchFamily="34" charset="0"/>
              </a:rPr>
              <a:t>velocidad de la adaptación</a:t>
            </a:r>
            <a:r>
              <a:rPr lang="es-MX" sz="1800" dirty="0">
                <a:solidFill>
                  <a:srgbClr val="5B5B5B"/>
                </a:solidFill>
                <a:effectLst/>
                <a:latin typeface="inherit"/>
                <a:ea typeface="Times New Roman" panose="02020603050405020304" pitchFamily="18" charset="0"/>
                <a:cs typeface="Arial" panose="020B0604020202020204" pitchFamily="34" charset="0"/>
              </a:rPr>
              <a:t> es distinta. Si uno está desentrenado mejora rápidamente, aunque luego la velocidad disminuye y se enlentece el proceso de mejora.</a:t>
            </a:r>
          </a:p>
          <a:p>
            <a:pPr lvl="0" algn="just" fontAlgn="base">
              <a:lnSpc>
                <a:spcPct val="107000"/>
              </a:lnSpc>
              <a:spcAft>
                <a:spcPts val="800"/>
              </a:spcAft>
              <a:buSzPts val="1000"/>
              <a:tabLst>
                <a:tab pos="457200" algn="l"/>
              </a:tabLst>
            </a:pP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800" dirty="0">
                <a:solidFill>
                  <a:srgbClr val="5B5B5B"/>
                </a:solidFill>
                <a:effectLst/>
                <a:latin typeface="inherit"/>
                <a:ea typeface="Times New Roman" panose="02020603050405020304" pitchFamily="18" charset="0"/>
                <a:cs typeface="Arial" panose="020B0604020202020204" pitchFamily="34" charset="0"/>
              </a:rPr>
              <a:t>La </a:t>
            </a:r>
            <a:r>
              <a:rPr lang="es-MX" sz="1800" dirty="0">
                <a:solidFill>
                  <a:srgbClr val="0000FF"/>
                </a:solidFill>
                <a:effectLst/>
                <a:latin typeface="inherit"/>
                <a:ea typeface="Times New Roman" panose="02020603050405020304" pitchFamily="18" charset="0"/>
                <a:cs typeface="Arial" panose="020B0604020202020204" pitchFamily="34" charset="0"/>
              </a:rPr>
              <a:t>capacidad</a:t>
            </a:r>
            <a:r>
              <a:rPr lang="es-MX" sz="1800" dirty="0">
                <a:solidFill>
                  <a:srgbClr val="5B5B5B"/>
                </a:solidFill>
                <a:effectLst/>
                <a:latin typeface="inherit"/>
                <a:ea typeface="Times New Roman" panose="02020603050405020304" pitchFamily="18" charset="0"/>
                <a:cs typeface="Arial" panose="020B0604020202020204" pitchFamily="34" charset="0"/>
              </a:rPr>
              <a:t> que se trabaje. Hay capacidades como la Fuerza o la Velocidad que mejoran rápidamente, otras como la Resistencia se desarrollan más despacio.</a:t>
            </a: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585946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939D85-CA8A-4ABF-9A79-4BF029CCBF6F}"/>
              </a:ext>
            </a:extLst>
          </p:cNvPr>
          <p:cNvSpPr>
            <a:spLocks noGrp="1"/>
          </p:cNvSpPr>
          <p:nvPr>
            <p:ph type="title"/>
          </p:nvPr>
        </p:nvSpPr>
        <p:spPr/>
        <p:txBody>
          <a:bodyPr>
            <a:normAutofit fontScale="90000"/>
          </a:bodyPr>
          <a:lstStyle/>
          <a:p>
            <a:r>
              <a:rPr lang="es-MX" sz="24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Las adaptaciones pueden ser progresivas o regresivas. La velocidad de regresión depende de la capacidad, del nivel adquirido en esa capacidad, y también del tiempo de inactividad.</a:t>
            </a:r>
            <a:br>
              <a:rPr lang="es-MX" sz="1800" dirty="0">
                <a:effectLst/>
                <a:latin typeface="Calibri" panose="020F0502020204030204" pitchFamily="34" charset="0"/>
                <a:ea typeface="Calibri" panose="020F0502020204030204" pitchFamily="34" charset="0"/>
                <a:cs typeface="Times New Roman" panose="02020603050405020304" pitchFamily="18" charset="0"/>
              </a:rPr>
            </a:br>
            <a:endParaRPr lang="es-MX" sz="1400" dirty="0"/>
          </a:p>
        </p:txBody>
      </p:sp>
      <p:pic>
        <p:nvPicPr>
          <p:cNvPr id="4" name="Marcador de contenido 3" descr="Gerard Piqué entrenamiento">
            <a:hlinkClick r:id="rId2"/>
            <a:extLst>
              <a:ext uri="{FF2B5EF4-FFF2-40B4-BE49-F238E27FC236}">
                <a16:creationId xmlns:a16="http://schemas.microsoft.com/office/drawing/2014/main" id="{5A0BBC26-45D1-4402-AE40-4989B7529F79}"/>
              </a:ext>
            </a:extLst>
          </p:cNvPr>
          <p:cNvPicPr>
            <a:picLocks noGrp="1"/>
          </p:cNvPicPr>
          <p:nvPr>
            <p:ph idx="1"/>
          </p:nvPr>
        </p:nvPicPr>
        <p:blipFill>
          <a:blip r:embed="rId3">
            <a:extLst>
              <a:ext uri="{28A0092B-C50C-407E-A947-70E740481C1C}">
                <a14:useLocalDpi xmlns:a14="http://schemas.microsoft.com/office/drawing/2010/main" val="0"/>
              </a:ext>
            </a:extLst>
          </a:blip>
          <a:stretch>
            <a:fillRect/>
          </a:stretch>
        </p:blipFill>
        <p:spPr bwMode="auto">
          <a:xfrm>
            <a:off x="2345531" y="2193925"/>
            <a:ext cx="7500938" cy="4024313"/>
          </a:xfrm>
          <a:prstGeom prst="rect">
            <a:avLst/>
          </a:prstGeom>
          <a:noFill/>
          <a:ln>
            <a:noFill/>
          </a:ln>
        </p:spPr>
      </p:pic>
    </p:spTree>
    <p:extLst>
      <p:ext uri="{BB962C8B-B14F-4D97-AF65-F5344CB8AC3E}">
        <p14:creationId xmlns:p14="http://schemas.microsoft.com/office/powerpoint/2010/main" val="9342973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hlinkClick r:id="rId2"/>
            <a:extLst>
              <a:ext uri="{FF2B5EF4-FFF2-40B4-BE49-F238E27FC236}">
                <a16:creationId xmlns:a16="http://schemas.microsoft.com/office/drawing/2014/main" id="{406427D8-9709-48BA-9DC6-D2B086AE1EE7}"/>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980661" y="940904"/>
            <a:ext cx="10230678" cy="5221357"/>
          </a:xfrm>
          <a:prstGeom prst="rect">
            <a:avLst/>
          </a:prstGeom>
          <a:noFill/>
          <a:ln>
            <a:noFill/>
          </a:ln>
        </p:spPr>
      </p:pic>
    </p:spTree>
    <p:extLst>
      <p:ext uri="{BB962C8B-B14F-4D97-AF65-F5344CB8AC3E}">
        <p14:creationId xmlns:p14="http://schemas.microsoft.com/office/powerpoint/2010/main" val="6826047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D3B3F40-C056-4BFD-A22D-ABF34473E52D}"/>
              </a:ext>
            </a:extLst>
          </p:cNvPr>
          <p:cNvSpPr>
            <a:spLocks noGrp="1"/>
          </p:cNvSpPr>
          <p:nvPr>
            <p:ph type="title"/>
          </p:nvPr>
        </p:nvSpPr>
        <p:spPr/>
        <p:txBody>
          <a:bodyPr/>
          <a:lstStyle/>
          <a:p>
            <a:pPr algn="ctr"/>
            <a:r>
              <a:rPr lang="es-MX" dirty="0">
                <a:solidFill>
                  <a:schemeClr val="accent1"/>
                </a:solidFill>
                <a:latin typeface="Britannic Bold" panose="020B0903060703020204" pitchFamily="34" charset="0"/>
              </a:rPr>
              <a:t>TEORIAS DE ADAPTACIÓN</a:t>
            </a:r>
          </a:p>
        </p:txBody>
      </p:sp>
      <p:sp>
        <p:nvSpPr>
          <p:cNvPr id="3" name="Marcador de contenido 2">
            <a:extLst>
              <a:ext uri="{FF2B5EF4-FFF2-40B4-BE49-F238E27FC236}">
                <a16:creationId xmlns:a16="http://schemas.microsoft.com/office/drawing/2014/main" id="{09523243-BD67-473B-8E55-7C8AD073A8B0}"/>
              </a:ext>
            </a:extLst>
          </p:cNvPr>
          <p:cNvSpPr>
            <a:spLocks noGrp="1"/>
          </p:cNvSpPr>
          <p:nvPr>
            <p:ph sz="half" idx="1"/>
          </p:nvPr>
        </p:nvSpPr>
        <p:spPr/>
        <p:txBody>
          <a:bodyPr>
            <a:normAutofit fontScale="92500" lnSpcReduction="20000"/>
          </a:bodyPr>
          <a:lstStyle/>
          <a:p>
            <a:pPr algn="ctr" fontAlgn="base">
              <a:lnSpc>
                <a:spcPct val="107000"/>
              </a:lnSpc>
              <a:spcAft>
                <a:spcPts val="800"/>
              </a:spcAft>
            </a:pPr>
            <a:r>
              <a:rPr lang="es-MX" sz="1800" b="1" dirty="0">
                <a:solidFill>
                  <a:srgbClr val="FF0000"/>
                </a:solidFill>
                <a:effectLst/>
                <a:latin typeface="inherit"/>
                <a:ea typeface="Times New Roman" panose="02020603050405020304" pitchFamily="18" charset="0"/>
                <a:cs typeface="Arial" panose="020B0604020202020204" pitchFamily="34" charset="0"/>
              </a:rPr>
              <a:t>Ley del umbral </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1800"/>
              </a:spcAft>
            </a:pP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Un umbral es un nivel de capacidad innata o adquirida que condiciona el grado de respuesta de un estímulo.</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1800"/>
              </a:spcAft>
            </a:pP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En el caso del entrenamiento se habla de umbral de Intensidad, es un nivel de Intensidad determinado que nos permite conseguir los beneficios del objetivo del entrenamiento. Más que un umbral lo que existe en realidad en el entrenamiento es una zona o intervalo adecuado de intensidad.</a:t>
            </a:r>
          </a:p>
          <a:p>
            <a:pPr algn="just" fontAlgn="base">
              <a:lnSpc>
                <a:spcPct val="107000"/>
              </a:lnSpc>
              <a:spcAft>
                <a:spcPts val="1800"/>
              </a:spcAft>
            </a:pPr>
            <a:r>
              <a:rPr lang="es-MX" sz="1800" dirty="0">
                <a:solidFill>
                  <a:srgbClr val="5B5B5B"/>
                </a:solidFill>
                <a:latin typeface="Arial" panose="020B0604020202020204" pitchFamily="34" charset="0"/>
                <a:ea typeface="Calibri" panose="020F0502020204030204" pitchFamily="34" charset="0"/>
                <a:cs typeface="Times New Roman" panose="02020603050405020304" pitchFamily="18" charset="0"/>
              </a:rPr>
              <a:t>POR EJEMPLO</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s-MX" dirty="0"/>
          </a:p>
        </p:txBody>
      </p:sp>
      <p:graphicFrame>
        <p:nvGraphicFramePr>
          <p:cNvPr id="5" name="Marcador de contenido 4">
            <a:extLst>
              <a:ext uri="{FF2B5EF4-FFF2-40B4-BE49-F238E27FC236}">
                <a16:creationId xmlns:a16="http://schemas.microsoft.com/office/drawing/2014/main" id="{7890E3EF-AED2-40B5-9FC3-1842172CA7D7}"/>
              </a:ext>
            </a:extLst>
          </p:cNvPr>
          <p:cNvGraphicFramePr>
            <a:graphicFrameLocks noGrp="1"/>
          </p:cNvGraphicFramePr>
          <p:nvPr>
            <p:ph sz="half" idx="2"/>
            <p:extLst>
              <p:ext uri="{D42A27DB-BD31-4B8C-83A1-F6EECF244321}">
                <p14:modId xmlns:p14="http://schemas.microsoft.com/office/powerpoint/2010/main" val="2748776048"/>
              </p:ext>
            </p:extLst>
          </p:nvPr>
        </p:nvGraphicFramePr>
        <p:xfrm>
          <a:off x="6172200" y="2491408"/>
          <a:ext cx="5181600" cy="3154017"/>
        </p:xfrm>
        <a:graphic>
          <a:graphicData uri="http://schemas.openxmlformats.org/drawingml/2006/table">
            <a:tbl>
              <a:tblPr firstRow="1" firstCol="1" bandRow="1">
                <a:tableStyleId>{5C22544A-7EE6-4342-B048-85BDC9FD1C3A}</a:tableStyleId>
              </a:tblPr>
              <a:tblGrid>
                <a:gridCol w="5181600">
                  <a:extLst>
                    <a:ext uri="{9D8B030D-6E8A-4147-A177-3AD203B41FA5}">
                      <a16:colId xmlns:a16="http://schemas.microsoft.com/office/drawing/2014/main" val="495368568"/>
                    </a:ext>
                  </a:extLst>
                </a:gridCol>
              </a:tblGrid>
              <a:tr h="1051339">
                <a:tc>
                  <a:txBody>
                    <a:bodyPr/>
                    <a:lstStyle/>
                    <a:p>
                      <a:pPr algn="ctr">
                        <a:lnSpc>
                          <a:spcPct val="107000"/>
                        </a:lnSpc>
                        <a:spcAft>
                          <a:spcPts val="800"/>
                        </a:spcAft>
                      </a:pPr>
                      <a:r>
                        <a:rPr lang="es-MX" sz="800">
                          <a:effectLst/>
                        </a:rPr>
                        <a:t>ZONA AERÓBICA</a:t>
                      </a:r>
                      <a:endParaRPr lang="es-MX" sz="800">
                        <a:effectLst/>
                        <a:latin typeface="Calibri" panose="020F0502020204030204" pitchFamily="34" charset="0"/>
                        <a:ea typeface="Calibri" panose="020F0502020204030204" pitchFamily="34" charset="0"/>
                        <a:cs typeface="Times New Roman" panose="02020603050405020304" pitchFamily="18" charset="0"/>
                      </a:endParaRPr>
                    </a:p>
                  </a:txBody>
                  <a:tcPr marL="55270" marR="55270" marT="55270" marB="55270" anchor="b"/>
                </a:tc>
                <a:extLst>
                  <a:ext uri="{0D108BD9-81ED-4DB2-BD59-A6C34878D82A}">
                    <a16:rowId xmlns:a16="http://schemas.microsoft.com/office/drawing/2014/main" val="1018011561"/>
                  </a:ext>
                </a:extLst>
              </a:tr>
              <a:tr h="1051339">
                <a:tc>
                  <a:txBody>
                    <a:bodyPr/>
                    <a:lstStyle/>
                    <a:p>
                      <a:pPr algn="ctr">
                        <a:lnSpc>
                          <a:spcPct val="107000"/>
                        </a:lnSpc>
                        <a:spcAft>
                          <a:spcPts val="800"/>
                        </a:spcAft>
                      </a:pPr>
                      <a:r>
                        <a:rPr lang="es-MX" sz="800">
                          <a:effectLst/>
                        </a:rPr>
                        <a:t>ZONA ADECUADA</a:t>
                      </a:r>
                      <a:endParaRPr lang="es-MX" sz="800">
                        <a:effectLst/>
                        <a:latin typeface="Calibri" panose="020F0502020204030204" pitchFamily="34" charset="0"/>
                        <a:ea typeface="Calibri" panose="020F0502020204030204" pitchFamily="34" charset="0"/>
                        <a:cs typeface="Times New Roman" panose="02020603050405020304" pitchFamily="18" charset="0"/>
                      </a:endParaRPr>
                    </a:p>
                  </a:txBody>
                  <a:tcPr marL="55270" marR="55270" marT="55270" marB="55270" anchor="b"/>
                </a:tc>
                <a:extLst>
                  <a:ext uri="{0D108BD9-81ED-4DB2-BD59-A6C34878D82A}">
                    <a16:rowId xmlns:a16="http://schemas.microsoft.com/office/drawing/2014/main" val="2895948722"/>
                  </a:ext>
                </a:extLst>
              </a:tr>
              <a:tr h="1051339">
                <a:tc>
                  <a:txBody>
                    <a:bodyPr/>
                    <a:lstStyle/>
                    <a:p>
                      <a:pPr algn="ctr">
                        <a:lnSpc>
                          <a:spcPct val="107000"/>
                        </a:lnSpc>
                        <a:spcAft>
                          <a:spcPts val="800"/>
                        </a:spcAft>
                      </a:pPr>
                      <a:r>
                        <a:rPr lang="es-MX" sz="800" dirty="0">
                          <a:effectLst/>
                        </a:rPr>
                        <a:t>ZONA ANAERÓBICA</a:t>
                      </a:r>
                      <a:endParaRPr lang="es-MX"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5270" marR="55270" marT="55270" marB="55270" anchor="b"/>
                </a:tc>
                <a:extLst>
                  <a:ext uri="{0D108BD9-81ED-4DB2-BD59-A6C34878D82A}">
                    <a16:rowId xmlns:a16="http://schemas.microsoft.com/office/drawing/2014/main" val="4066381073"/>
                  </a:ext>
                </a:extLst>
              </a:tr>
            </a:tbl>
          </a:graphicData>
        </a:graphic>
      </p:graphicFrame>
      <p:cxnSp>
        <p:nvCxnSpPr>
          <p:cNvPr id="8" name="Conector recto de flecha 7">
            <a:extLst>
              <a:ext uri="{FF2B5EF4-FFF2-40B4-BE49-F238E27FC236}">
                <a16:creationId xmlns:a16="http://schemas.microsoft.com/office/drawing/2014/main" id="{A49FABA6-4140-4009-819A-CE59F7D67B00}"/>
              </a:ext>
            </a:extLst>
          </p:cNvPr>
          <p:cNvCxnSpPr/>
          <p:nvPr/>
        </p:nvCxnSpPr>
        <p:spPr>
          <a:xfrm flipV="1">
            <a:off x="2729948" y="5062330"/>
            <a:ext cx="3289852" cy="583095"/>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71117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1307B913-5A7A-406B-91C1-7196F523FE18}"/>
              </a:ext>
            </a:extLst>
          </p:cNvPr>
          <p:cNvGraphicFramePr>
            <a:graphicFrameLocks noGrp="1"/>
          </p:cNvGraphicFramePr>
          <p:nvPr>
            <p:extLst>
              <p:ext uri="{D42A27DB-BD31-4B8C-83A1-F6EECF244321}">
                <p14:modId xmlns:p14="http://schemas.microsoft.com/office/powerpoint/2010/main" val="914969498"/>
              </p:ext>
            </p:extLst>
          </p:nvPr>
        </p:nvGraphicFramePr>
        <p:xfrm>
          <a:off x="1338470" y="3816626"/>
          <a:ext cx="9157251" cy="2411896"/>
        </p:xfrm>
        <a:graphic>
          <a:graphicData uri="http://schemas.openxmlformats.org/drawingml/2006/table">
            <a:tbl>
              <a:tblPr firstRow="1" firstCol="1" bandRow="1">
                <a:tableStyleId>{5C22544A-7EE6-4342-B048-85BDC9FD1C3A}</a:tableStyleId>
              </a:tblPr>
              <a:tblGrid>
                <a:gridCol w="3052417">
                  <a:extLst>
                    <a:ext uri="{9D8B030D-6E8A-4147-A177-3AD203B41FA5}">
                      <a16:colId xmlns:a16="http://schemas.microsoft.com/office/drawing/2014/main" val="2585723034"/>
                    </a:ext>
                  </a:extLst>
                </a:gridCol>
                <a:gridCol w="3052417">
                  <a:extLst>
                    <a:ext uri="{9D8B030D-6E8A-4147-A177-3AD203B41FA5}">
                      <a16:colId xmlns:a16="http://schemas.microsoft.com/office/drawing/2014/main" val="955348546"/>
                    </a:ext>
                  </a:extLst>
                </a:gridCol>
                <a:gridCol w="3052417">
                  <a:extLst>
                    <a:ext uri="{9D8B030D-6E8A-4147-A177-3AD203B41FA5}">
                      <a16:colId xmlns:a16="http://schemas.microsoft.com/office/drawing/2014/main" val="1922008894"/>
                    </a:ext>
                  </a:extLst>
                </a:gridCol>
              </a:tblGrid>
              <a:tr h="1569560">
                <a:tc>
                  <a:txBody>
                    <a:bodyPr/>
                    <a:lstStyle/>
                    <a:p>
                      <a:pPr algn="ctr">
                        <a:lnSpc>
                          <a:spcPct val="107000"/>
                        </a:lnSpc>
                        <a:spcAft>
                          <a:spcPts val="800"/>
                        </a:spcAft>
                      </a:pPr>
                      <a:endParaRPr lang="es-MX" sz="1050" dirty="0">
                        <a:effectLst/>
                      </a:endParaRPr>
                    </a:p>
                    <a:p>
                      <a:pPr algn="ctr">
                        <a:lnSpc>
                          <a:spcPct val="107000"/>
                        </a:lnSpc>
                        <a:spcAft>
                          <a:spcPts val="800"/>
                        </a:spcAft>
                      </a:pPr>
                      <a:r>
                        <a:rPr lang="es-MX" sz="1050" dirty="0">
                          <a:effectLst/>
                        </a:rPr>
                        <a:t>INTENSIVO</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nchor="b"/>
                </a:tc>
                <a:tc>
                  <a:txBody>
                    <a:bodyPr/>
                    <a:lstStyle/>
                    <a:p>
                      <a:pPr algn="ctr">
                        <a:lnSpc>
                          <a:spcPct val="107000"/>
                        </a:lnSpc>
                        <a:spcAft>
                          <a:spcPts val="800"/>
                        </a:spcAft>
                      </a:pPr>
                      <a:r>
                        <a:rPr lang="es-MX" sz="1050" dirty="0">
                          <a:effectLst/>
                        </a:rPr>
                        <a:t>De la mitad al máximo</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nchor="b"/>
                </a:tc>
                <a:tc>
                  <a:txBody>
                    <a:bodyPr/>
                    <a:lstStyle/>
                    <a:p>
                      <a:pPr algn="ctr">
                        <a:lnSpc>
                          <a:spcPct val="107000"/>
                        </a:lnSpc>
                        <a:spcAft>
                          <a:spcPts val="800"/>
                        </a:spcAft>
                      </a:pPr>
                      <a:r>
                        <a:rPr lang="es-MX" sz="1050" dirty="0">
                          <a:effectLst/>
                        </a:rPr>
                        <a:t>4 </a:t>
                      </a:r>
                      <a:r>
                        <a:rPr lang="es-MX" sz="1050" dirty="0" err="1">
                          <a:effectLst/>
                        </a:rPr>
                        <a:t>mmoles</a:t>
                      </a:r>
                      <a:r>
                        <a:rPr lang="es-MX" sz="1050" dirty="0">
                          <a:effectLst/>
                        </a:rPr>
                        <a:t> – 160/180 pls/m</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nchor="b"/>
                </a:tc>
                <a:extLst>
                  <a:ext uri="{0D108BD9-81ED-4DB2-BD59-A6C34878D82A}">
                    <a16:rowId xmlns:a16="http://schemas.microsoft.com/office/drawing/2014/main" val="2446876213"/>
                  </a:ext>
                </a:extLst>
              </a:tr>
              <a:tr h="842336">
                <a:tc>
                  <a:txBody>
                    <a:bodyPr/>
                    <a:lstStyle/>
                    <a:p>
                      <a:pPr algn="ctr">
                        <a:lnSpc>
                          <a:spcPct val="107000"/>
                        </a:lnSpc>
                        <a:spcAft>
                          <a:spcPts val="800"/>
                        </a:spcAft>
                      </a:pPr>
                      <a:r>
                        <a:rPr lang="es-MX" sz="1050" dirty="0">
                          <a:effectLst/>
                        </a:rPr>
                        <a:t>EXTENSIVO</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nchor="b"/>
                </a:tc>
                <a:tc>
                  <a:txBody>
                    <a:bodyPr/>
                    <a:lstStyle/>
                    <a:p>
                      <a:pPr algn="ctr">
                        <a:lnSpc>
                          <a:spcPct val="107000"/>
                        </a:lnSpc>
                        <a:spcAft>
                          <a:spcPts val="800"/>
                        </a:spcAft>
                      </a:pPr>
                      <a:r>
                        <a:rPr lang="es-MX" sz="1050">
                          <a:effectLst/>
                        </a:rPr>
                        <a:t>De la mitad al mínimo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nchor="b"/>
                </a:tc>
                <a:tc>
                  <a:txBody>
                    <a:bodyPr/>
                    <a:lstStyle/>
                    <a:p>
                      <a:pPr algn="ctr">
                        <a:lnSpc>
                          <a:spcPct val="107000"/>
                        </a:lnSpc>
                        <a:spcAft>
                          <a:spcPts val="800"/>
                        </a:spcAft>
                      </a:pPr>
                      <a:r>
                        <a:rPr lang="es-MX" sz="1050" dirty="0">
                          <a:effectLst/>
                        </a:rPr>
                        <a:t>2 </a:t>
                      </a:r>
                      <a:r>
                        <a:rPr lang="es-MX" sz="1050" dirty="0" err="1">
                          <a:effectLst/>
                        </a:rPr>
                        <a:t>mmoles</a:t>
                      </a:r>
                      <a:r>
                        <a:rPr lang="es-MX" sz="1050" dirty="0">
                          <a:effectLst/>
                        </a:rPr>
                        <a:t> – 130/150 pls/m</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nchor="b"/>
                </a:tc>
                <a:extLst>
                  <a:ext uri="{0D108BD9-81ED-4DB2-BD59-A6C34878D82A}">
                    <a16:rowId xmlns:a16="http://schemas.microsoft.com/office/drawing/2014/main" val="1174166417"/>
                  </a:ext>
                </a:extLst>
              </a:tr>
            </a:tbl>
          </a:graphicData>
        </a:graphic>
      </p:graphicFrame>
      <p:sp>
        <p:nvSpPr>
          <p:cNvPr id="3" name="Rectangle 1">
            <a:extLst>
              <a:ext uri="{FF2B5EF4-FFF2-40B4-BE49-F238E27FC236}">
                <a16:creationId xmlns:a16="http://schemas.microsoft.com/office/drawing/2014/main" id="{956F0D5A-683E-4FBC-B4CF-E0A2E56A9D9D}"/>
              </a:ext>
            </a:extLst>
          </p:cNvPr>
          <p:cNvSpPr>
            <a:spLocks noChangeArrowheads="1"/>
          </p:cNvSpPr>
          <p:nvPr/>
        </p:nvSpPr>
        <p:spPr bwMode="auto">
          <a:xfrm>
            <a:off x="172278" y="1429763"/>
            <a:ext cx="11370365" cy="2462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MX" altLang="es-MX" sz="1600" b="0" i="0" u="none" strike="noStrike" cap="none" normalizeH="0" baseline="0" dirty="0">
                <a:ln>
                  <a:noFill/>
                </a:ln>
                <a:solidFill>
                  <a:srgbClr val="5B5B5B"/>
                </a:solidFill>
                <a:effectLst/>
                <a:latin typeface="Arial" panose="020B0604020202020204" pitchFamily="34" charset="0"/>
                <a:ea typeface="Times New Roman" panose="02020603050405020304" pitchFamily="18" charset="0"/>
                <a:cs typeface="Arial" panose="020B0604020202020204" pitchFamily="34" charset="0"/>
              </a:rPr>
              <a:t>Los intervalos se rigen por un m</a:t>
            </a:r>
            <a:r>
              <a:rPr kumimoji="0" lang="es-MX" altLang="es-MX" sz="1600" b="0" i="0" u="none" strike="noStrike" cap="none" normalizeH="0" baseline="0" dirty="0">
                <a:ln>
                  <a:noFill/>
                </a:ln>
                <a:solidFill>
                  <a:srgbClr val="5B5B5B"/>
                </a:solidFill>
                <a:effectLst/>
                <a:latin typeface="Calibri" panose="020F0502020204030204" pitchFamily="34" charset="0"/>
                <a:ea typeface="Times New Roman" panose="02020603050405020304" pitchFamily="18" charset="0"/>
                <a:cs typeface="Arial" panose="020B0604020202020204" pitchFamily="34" charset="0"/>
              </a:rPr>
              <a:t>í</a:t>
            </a:r>
            <a:r>
              <a:rPr kumimoji="0" lang="es-MX" altLang="es-MX" sz="1600" b="0" i="0" u="none" strike="noStrike" cap="none" normalizeH="0" baseline="0" dirty="0">
                <a:ln>
                  <a:noFill/>
                </a:ln>
                <a:solidFill>
                  <a:srgbClr val="5B5B5B"/>
                </a:solidFill>
                <a:effectLst/>
                <a:latin typeface="Arial" panose="020B0604020202020204" pitchFamily="34" charset="0"/>
                <a:ea typeface="Times New Roman" panose="02020603050405020304" pitchFamily="18" charset="0"/>
                <a:cs typeface="Arial" panose="020B0604020202020204" pitchFamily="34" charset="0"/>
              </a:rPr>
              <a:t>nimo y un m</a:t>
            </a:r>
            <a:r>
              <a:rPr kumimoji="0" lang="es-MX" altLang="es-MX" sz="1600" b="0" i="0" u="none" strike="noStrike" cap="none" normalizeH="0" baseline="0" dirty="0">
                <a:ln>
                  <a:noFill/>
                </a:ln>
                <a:solidFill>
                  <a:srgbClr val="5B5B5B"/>
                </a:solidFill>
                <a:effectLst/>
                <a:latin typeface="Calibri" panose="020F0502020204030204" pitchFamily="34" charset="0"/>
                <a:ea typeface="Times New Roman" panose="02020603050405020304" pitchFamily="18" charset="0"/>
                <a:cs typeface="Arial" panose="020B0604020202020204" pitchFamily="34" charset="0"/>
              </a:rPr>
              <a:t>á</a:t>
            </a:r>
            <a:r>
              <a:rPr kumimoji="0" lang="es-MX" altLang="es-MX" sz="1600" b="0" i="0" u="none" strike="noStrike" cap="none" normalizeH="0" baseline="0" dirty="0">
                <a:ln>
                  <a:noFill/>
                </a:ln>
                <a:solidFill>
                  <a:srgbClr val="5B5B5B"/>
                </a:solidFill>
                <a:effectLst/>
                <a:latin typeface="Arial" panose="020B0604020202020204" pitchFamily="34" charset="0"/>
                <a:ea typeface="Times New Roman" panose="02020603050405020304" pitchFamily="18" charset="0"/>
                <a:cs typeface="Arial" panose="020B0604020202020204" pitchFamily="34" charset="0"/>
              </a:rPr>
              <a:t>ximo. La zona adecuada se encontrar</a:t>
            </a:r>
            <a:r>
              <a:rPr kumimoji="0" lang="es-MX" altLang="es-MX" sz="1600" b="0" i="0" u="none" strike="noStrike" cap="none" normalizeH="0" baseline="0" dirty="0">
                <a:ln>
                  <a:noFill/>
                </a:ln>
                <a:solidFill>
                  <a:srgbClr val="5B5B5B"/>
                </a:solidFill>
                <a:effectLst/>
                <a:latin typeface="Calibri" panose="020F0502020204030204" pitchFamily="34" charset="0"/>
                <a:ea typeface="Times New Roman" panose="02020603050405020304" pitchFamily="18" charset="0"/>
                <a:cs typeface="Arial" panose="020B0604020202020204" pitchFamily="34" charset="0"/>
              </a:rPr>
              <a:t>á</a:t>
            </a:r>
            <a:r>
              <a:rPr kumimoji="0" lang="es-MX" altLang="es-MX" sz="1600" b="0" i="0" u="none" strike="noStrike" cap="none" normalizeH="0" baseline="0" dirty="0">
                <a:ln>
                  <a:noFill/>
                </a:ln>
                <a:solidFill>
                  <a:srgbClr val="5B5B5B"/>
                </a:solidFill>
                <a:effectLst/>
                <a:latin typeface="Arial" panose="020B0604020202020204" pitchFamily="34" charset="0"/>
                <a:ea typeface="Times New Roman" panose="02020603050405020304" pitchFamily="18" charset="0"/>
                <a:cs typeface="Arial" panose="020B0604020202020204" pitchFamily="34" charset="0"/>
              </a:rPr>
              <a:t> definida por el</a:t>
            </a:r>
            <a:r>
              <a:rPr kumimoji="0" lang="es-MX" altLang="es-MX" sz="1600" b="0" i="0" u="none" strike="noStrike" cap="none" normalizeH="0" baseline="0" dirty="0">
                <a:ln>
                  <a:noFill/>
                </a:ln>
                <a:solidFill>
                  <a:srgbClr val="5B5B5B"/>
                </a:solidFill>
                <a:effectLst/>
                <a:latin typeface="Calibri" panose="020F0502020204030204" pitchFamily="34" charset="0"/>
                <a:ea typeface="Times New Roman" panose="02020603050405020304" pitchFamily="18" charset="0"/>
                <a:cs typeface="Arial" panose="020B0604020202020204" pitchFamily="34" charset="0"/>
              </a:rPr>
              <a:t> </a:t>
            </a:r>
            <a:r>
              <a:rPr kumimoji="0" lang="es-MX" altLang="es-MX" sz="1600" b="0" i="0" u="none" strike="noStrike" cap="none" normalizeH="0" baseline="0" dirty="0">
                <a:ln>
                  <a:noFill/>
                </a:ln>
                <a:solidFill>
                  <a:srgbClr val="0000FF"/>
                </a:solidFill>
                <a:effectLst/>
                <a:latin typeface="inherit" charset="0"/>
                <a:ea typeface="Times New Roman" panose="02020603050405020304" pitchFamily="18" charset="0"/>
                <a:cs typeface="Arial" panose="020B0604020202020204" pitchFamily="34" charset="0"/>
              </a:rPr>
              <a:t>nivel de entrenamiento</a:t>
            </a:r>
            <a:r>
              <a:rPr kumimoji="0" lang="es-MX" altLang="es-MX" sz="1600" b="0" i="0" u="none" strike="noStrike" cap="none" normalizeH="0" baseline="0" dirty="0">
                <a:ln>
                  <a:noFill/>
                </a:ln>
                <a:solidFill>
                  <a:srgbClr val="5B5B5B"/>
                </a:solidFill>
                <a:effectLst/>
                <a:latin typeface="Calibri" panose="020F0502020204030204" pitchFamily="34" charset="0"/>
                <a:ea typeface="Times New Roman" panose="02020603050405020304" pitchFamily="18" charset="0"/>
                <a:cs typeface="Arial" panose="020B0604020202020204" pitchFamily="34" charset="0"/>
              </a:rPr>
              <a:t> </a:t>
            </a:r>
            <a:r>
              <a:rPr kumimoji="0" lang="es-MX" altLang="es-MX" sz="1600" b="0" i="0" u="none" strike="noStrike" cap="none" normalizeH="0" baseline="0" dirty="0">
                <a:ln>
                  <a:noFill/>
                </a:ln>
                <a:solidFill>
                  <a:srgbClr val="5B5B5B"/>
                </a:solidFill>
                <a:effectLst/>
                <a:latin typeface="Arial" panose="020B0604020202020204" pitchFamily="34" charset="0"/>
                <a:ea typeface="Times New Roman" panose="02020603050405020304" pitchFamily="18" charset="0"/>
                <a:cs typeface="Arial" panose="020B0604020202020204" pitchFamily="34" charset="0"/>
              </a:rPr>
              <a:t>(el desentrenado tendr</a:t>
            </a:r>
            <a:r>
              <a:rPr kumimoji="0" lang="es-MX" altLang="es-MX" sz="1600" b="0" i="0" u="none" strike="noStrike" cap="none" normalizeH="0" baseline="0" dirty="0">
                <a:ln>
                  <a:noFill/>
                </a:ln>
                <a:solidFill>
                  <a:srgbClr val="5B5B5B"/>
                </a:solidFill>
                <a:effectLst/>
                <a:latin typeface="Calibri" panose="020F0502020204030204" pitchFamily="34" charset="0"/>
                <a:ea typeface="Times New Roman" panose="02020603050405020304" pitchFamily="18" charset="0"/>
                <a:cs typeface="Arial" panose="020B0604020202020204" pitchFamily="34" charset="0"/>
              </a:rPr>
              <a:t>á</a:t>
            </a:r>
            <a:r>
              <a:rPr kumimoji="0" lang="es-MX" altLang="es-MX" sz="1600" b="0" i="0" u="none" strike="noStrike" cap="none" normalizeH="0" baseline="0" dirty="0">
                <a:ln>
                  <a:noFill/>
                </a:ln>
                <a:solidFill>
                  <a:srgbClr val="5B5B5B"/>
                </a:solidFill>
                <a:effectLst/>
                <a:latin typeface="Arial" panose="020B0604020202020204" pitchFamily="34" charset="0"/>
                <a:ea typeface="Times New Roman" panose="02020603050405020304" pitchFamily="18" charset="0"/>
                <a:cs typeface="Arial" panose="020B0604020202020204" pitchFamily="34" charset="0"/>
              </a:rPr>
              <a:t> el intervalo con valores m</a:t>
            </a:r>
            <a:r>
              <a:rPr kumimoji="0" lang="es-MX" altLang="es-MX" sz="1600" b="0" i="0" u="none" strike="noStrike" cap="none" normalizeH="0" baseline="0" dirty="0">
                <a:ln>
                  <a:noFill/>
                </a:ln>
                <a:solidFill>
                  <a:srgbClr val="5B5B5B"/>
                </a:solidFill>
                <a:effectLst/>
                <a:latin typeface="Calibri" panose="020F0502020204030204" pitchFamily="34" charset="0"/>
                <a:ea typeface="Times New Roman" panose="02020603050405020304" pitchFamily="18" charset="0"/>
                <a:cs typeface="Arial" panose="020B0604020202020204" pitchFamily="34" charset="0"/>
              </a:rPr>
              <a:t>á</a:t>
            </a:r>
            <a:r>
              <a:rPr kumimoji="0" lang="es-MX" altLang="es-MX" sz="1600" b="0" i="0" u="none" strike="noStrike" cap="none" normalizeH="0" baseline="0" dirty="0">
                <a:ln>
                  <a:noFill/>
                </a:ln>
                <a:solidFill>
                  <a:srgbClr val="5B5B5B"/>
                </a:solidFill>
                <a:effectLst/>
                <a:latin typeface="Arial" panose="020B0604020202020204" pitchFamily="34" charset="0"/>
                <a:ea typeface="Times New Roman" panose="02020603050405020304" pitchFamily="18" charset="0"/>
                <a:cs typeface="Arial" panose="020B0604020202020204" pitchFamily="34" charset="0"/>
              </a:rPr>
              <a:t>s bajos) y la</a:t>
            </a:r>
            <a:r>
              <a:rPr kumimoji="0" lang="es-MX" altLang="es-MX" sz="1600" b="0" i="0" u="none" strike="noStrike" cap="none" normalizeH="0" baseline="0" dirty="0">
                <a:ln>
                  <a:noFill/>
                </a:ln>
                <a:solidFill>
                  <a:srgbClr val="5B5B5B"/>
                </a:solidFill>
                <a:effectLst/>
                <a:latin typeface="Calibri" panose="020F0502020204030204" pitchFamily="34" charset="0"/>
                <a:ea typeface="Times New Roman" panose="02020603050405020304" pitchFamily="18" charset="0"/>
                <a:cs typeface="Arial" panose="020B0604020202020204" pitchFamily="34" charset="0"/>
              </a:rPr>
              <a:t> </a:t>
            </a:r>
            <a:r>
              <a:rPr kumimoji="0" lang="es-MX" altLang="es-MX" sz="1600" b="0" i="0" u="none" strike="noStrike" cap="none" normalizeH="0" baseline="0" dirty="0">
                <a:ln>
                  <a:noFill/>
                </a:ln>
                <a:solidFill>
                  <a:srgbClr val="0000FF"/>
                </a:solidFill>
                <a:effectLst/>
                <a:latin typeface="inherit" charset="0"/>
                <a:ea typeface="Times New Roman" panose="02020603050405020304" pitchFamily="18" charset="0"/>
                <a:cs typeface="Arial" panose="020B0604020202020204" pitchFamily="34" charset="0"/>
              </a:rPr>
              <a:t>edad</a:t>
            </a:r>
            <a:r>
              <a:rPr kumimoji="0" lang="es-MX" altLang="es-MX" sz="1600" b="0" i="0" u="none" strike="noStrike" cap="none" normalizeH="0" baseline="0" dirty="0">
                <a:ln>
                  <a:noFill/>
                </a:ln>
                <a:solidFill>
                  <a:srgbClr val="5B5B5B"/>
                </a:solidFill>
                <a:effectLst/>
                <a:latin typeface="Calibri" panose="020F0502020204030204" pitchFamily="34" charset="0"/>
                <a:ea typeface="Times New Roman" panose="02020603050405020304" pitchFamily="18" charset="0"/>
                <a:cs typeface="Arial" panose="020B0604020202020204" pitchFamily="34" charset="0"/>
              </a:rPr>
              <a:t> </a:t>
            </a:r>
            <a:r>
              <a:rPr kumimoji="0" lang="es-MX" altLang="es-MX" sz="1600" b="0" i="0" u="none" strike="noStrike" cap="none" normalizeH="0" baseline="0" dirty="0">
                <a:ln>
                  <a:noFill/>
                </a:ln>
                <a:solidFill>
                  <a:srgbClr val="5B5B5B"/>
                </a:solidFill>
                <a:effectLst/>
                <a:latin typeface="Arial" panose="020B0604020202020204" pitchFamily="34" charset="0"/>
                <a:ea typeface="Times New Roman" panose="02020603050405020304" pitchFamily="18" charset="0"/>
                <a:cs typeface="Arial" panose="020B0604020202020204" pitchFamily="34" charset="0"/>
              </a:rPr>
              <a:t>(en ni</a:t>
            </a:r>
            <a:r>
              <a:rPr kumimoji="0" lang="es-MX" altLang="es-MX" sz="1600" b="0" i="0" u="none" strike="noStrike" cap="none" normalizeH="0" baseline="0" dirty="0">
                <a:ln>
                  <a:noFill/>
                </a:ln>
                <a:solidFill>
                  <a:srgbClr val="5B5B5B"/>
                </a:solidFill>
                <a:effectLst/>
                <a:latin typeface="Calibri" panose="020F0502020204030204" pitchFamily="34" charset="0"/>
                <a:ea typeface="Times New Roman" panose="02020603050405020304" pitchFamily="18" charset="0"/>
                <a:cs typeface="Arial" panose="020B0604020202020204" pitchFamily="34" charset="0"/>
              </a:rPr>
              <a:t>ñ</a:t>
            </a:r>
            <a:r>
              <a:rPr kumimoji="0" lang="es-MX" altLang="es-MX" sz="1600" b="0" i="0" u="none" strike="noStrike" cap="none" normalizeH="0" baseline="0" dirty="0">
                <a:ln>
                  <a:noFill/>
                </a:ln>
                <a:solidFill>
                  <a:srgbClr val="5B5B5B"/>
                </a:solidFill>
                <a:effectLst/>
                <a:latin typeface="Arial" panose="020B0604020202020204" pitchFamily="34" charset="0"/>
                <a:ea typeface="Times New Roman" panose="02020603050405020304" pitchFamily="18" charset="0"/>
                <a:cs typeface="Arial" panose="020B0604020202020204" pitchFamily="34" charset="0"/>
              </a:rPr>
              <a:t>os el intervalo es m</a:t>
            </a:r>
            <a:r>
              <a:rPr kumimoji="0" lang="es-MX" altLang="es-MX" sz="1600" b="0" i="0" u="none" strike="noStrike" cap="none" normalizeH="0" baseline="0" dirty="0">
                <a:ln>
                  <a:noFill/>
                </a:ln>
                <a:solidFill>
                  <a:srgbClr val="5B5B5B"/>
                </a:solidFill>
                <a:effectLst/>
                <a:latin typeface="Calibri" panose="020F0502020204030204" pitchFamily="34" charset="0"/>
                <a:ea typeface="Times New Roman" panose="02020603050405020304" pitchFamily="18" charset="0"/>
                <a:cs typeface="Arial" panose="020B0604020202020204" pitchFamily="34" charset="0"/>
              </a:rPr>
              <a:t>á</a:t>
            </a:r>
            <a:r>
              <a:rPr kumimoji="0" lang="es-MX" altLang="es-MX" sz="1600" b="0" i="0" u="none" strike="noStrike" cap="none" normalizeH="0" baseline="0" dirty="0">
                <a:ln>
                  <a:noFill/>
                </a:ln>
                <a:solidFill>
                  <a:srgbClr val="5B5B5B"/>
                </a:solidFill>
                <a:effectLst/>
                <a:latin typeface="Arial" panose="020B0604020202020204" pitchFamily="34" charset="0"/>
                <a:ea typeface="Times New Roman" panose="02020603050405020304" pitchFamily="18" charset="0"/>
                <a:cs typeface="Arial" panose="020B0604020202020204" pitchFamily="34" charset="0"/>
              </a:rPr>
              <a:t>s amplio).</a:t>
            </a:r>
            <a:endParaRPr kumimoji="0" lang="es-MX" altLang="es-MX" sz="16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MX" altLang="es-MX" sz="1600" b="0" i="0" u="none" strike="noStrike" cap="none" normalizeH="0" baseline="0" dirty="0">
                <a:ln>
                  <a:noFill/>
                </a:ln>
                <a:solidFill>
                  <a:srgbClr val="5B5B5B"/>
                </a:solidFill>
                <a:effectLst/>
                <a:latin typeface="Arial" panose="020B0604020202020204" pitchFamily="34" charset="0"/>
                <a:ea typeface="Times New Roman" panose="02020603050405020304" pitchFamily="18" charset="0"/>
                <a:cs typeface="Arial" panose="020B0604020202020204" pitchFamily="34" charset="0"/>
              </a:rPr>
              <a:t>Otro ejemplo claro se cita con el trabajo anaer</a:t>
            </a:r>
            <a:r>
              <a:rPr kumimoji="0" lang="es-MX" altLang="es-MX" sz="1600" b="0" i="0" u="none" strike="noStrike" cap="none" normalizeH="0" baseline="0" dirty="0">
                <a:ln>
                  <a:noFill/>
                </a:ln>
                <a:solidFill>
                  <a:srgbClr val="5B5B5B"/>
                </a:solidFill>
                <a:effectLst/>
                <a:latin typeface="Calibri" panose="020F0502020204030204" pitchFamily="34" charset="0"/>
                <a:ea typeface="Times New Roman" panose="02020603050405020304" pitchFamily="18" charset="0"/>
                <a:cs typeface="Arial" panose="020B0604020202020204" pitchFamily="34" charset="0"/>
              </a:rPr>
              <a:t>ó</a:t>
            </a:r>
            <a:r>
              <a:rPr kumimoji="0" lang="es-MX" altLang="es-MX" sz="1600" b="0" i="0" u="none" strike="noStrike" cap="none" normalizeH="0" baseline="0" dirty="0">
                <a:ln>
                  <a:noFill/>
                </a:ln>
                <a:solidFill>
                  <a:srgbClr val="5B5B5B"/>
                </a:solidFill>
                <a:effectLst/>
                <a:latin typeface="Arial" panose="020B0604020202020204" pitchFamily="34" charset="0"/>
                <a:ea typeface="Times New Roman" panose="02020603050405020304" pitchFamily="18" charset="0"/>
                <a:cs typeface="Arial" panose="020B0604020202020204" pitchFamily="34" charset="0"/>
              </a:rPr>
              <a:t>bico ubicado entre las 183 y las 221 pls/m. En un desentrenado puede estar entre las 170-195 pls/m y en un ni</a:t>
            </a:r>
            <a:r>
              <a:rPr kumimoji="0" lang="es-MX" altLang="es-MX" sz="1600" b="0" i="0" u="none" strike="noStrike" cap="none" normalizeH="0" baseline="0" dirty="0">
                <a:ln>
                  <a:noFill/>
                </a:ln>
                <a:solidFill>
                  <a:srgbClr val="5B5B5B"/>
                </a:solidFill>
                <a:effectLst/>
                <a:latin typeface="Calibri" panose="020F0502020204030204" pitchFamily="34" charset="0"/>
                <a:ea typeface="Times New Roman" panose="02020603050405020304" pitchFamily="18" charset="0"/>
                <a:cs typeface="Arial" panose="020B0604020202020204" pitchFamily="34" charset="0"/>
              </a:rPr>
              <a:t>ñ</a:t>
            </a:r>
            <a:r>
              <a:rPr kumimoji="0" lang="es-MX" altLang="es-MX" sz="1600" b="0" i="0" u="none" strike="noStrike" cap="none" normalizeH="0" baseline="0" dirty="0">
                <a:ln>
                  <a:noFill/>
                </a:ln>
                <a:solidFill>
                  <a:srgbClr val="5B5B5B"/>
                </a:solidFill>
                <a:effectLst/>
                <a:latin typeface="Arial" panose="020B0604020202020204" pitchFamily="34" charset="0"/>
                <a:ea typeface="Times New Roman" panose="02020603050405020304" pitchFamily="18" charset="0"/>
                <a:cs typeface="Arial" panose="020B0604020202020204" pitchFamily="34" charset="0"/>
              </a:rPr>
              <a:t>o entre las 150-200 pls/m.</a:t>
            </a:r>
            <a:endParaRPr kumimoji="0" lang="es-MX" altLang="es-MX" sz="16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MX" altLang="es-MX" sz="1600" b="0" i="0" u="none" strike="noStrike" cap="none" normalizeH="0" baseline="0" dirty="0">
                <a:ln>
                  <a:noFill/>
                </a:ln>
                <a:solidFill>
                  <a:srgbClr val="5B5B5B"/>
                </a:solidFill>
                <a:effectLst/>
                <a:latin typeface="Arial" panose="020B0604020202020204" pitchFamily="34" charset="0"/>
                <a:ea typeface="Times New Roman" panose="02020603050405020304" pitchFamily="18" charset="0"/>
                <a:cs typeface="Arial" panose="020B0604020202020204" pitchFamily="34" charset="0"/>
              </a:rPr>
              <a:t>El sector de intensidad define un m</a:t>
            </a:r>
            <a:r>
              <a:rPr kumimoji="0" lang="es-MX" altLang="es-MX" sz="1600" b="0" i="0" u="none" strike="noStrike" cap="none" normalizeH="0" baseline="0" dirty="0">
                <a:ln>
                  <a:noFill/>
                </a:ln>
                <a:solidFill>
                  <a:srgbClr val="5B5B5B"/>
                </a:solidFill>
                <a:effectLst/>
                <a:latin typeface="Calibri" panose="020F0502020204030204" pitchFamily="34" charset="0"/>
                <a:ea typeface="Times New Roman" panose="02020603050405020304" pitchFamily="18" charset="0"/>
                <a:cs typeface="Arial" panose="020B0604020202020204" pitchFamily="34" charset="0"/>
              </a:rPr>
              <a:t>í</a:t>
            </a:r>
            <a:r>
              <a:rPr kumimoji="0" lang="es-MX" altLang="es-MX" sz="1600" b="0" i="0" u="none" strike="noStrike" cap="none" normalizeH="0" baseline="0" dirty="0">
                <a:ln>
                  <a:noFill/>
                </a:ln>
                <a:solidFill>
                  <a:srgbClr val="5B5B5B"/>
                </a:solidFill>
                <a:effectLst/>
                <a:latin typeface="Arial" panose="020B0604020202020204" pitchFamily="34" charset="0"/>
                <a:ea typeface="Times New Roman" panose="02020603050405020304" pitchFamily="18" charset="0"/>
                <a:cs typeface="Arial" panose="020B0604020202020204" pitchFamily="34" charset="0"/>
              </a:rPr>
              <a:t>nimo y un m</a:t>
            </a:r>
            <a:r>
              <a:rPr kumimoji="0" lang="es-MX" altLang="es-MX" sz="1600" b="0" i="0" u="none" strike="noStrike" cap="none" normalizeH="0" baseline="0" dirty="0">
                <a:ln>
                  <a:noFill/>
                </a:ln>
                <a:solidFill>
                  <a:srgbClr val="5B5B5B"/>
                </a:solidFill>
                <a:effectLst/>
                <a:latin typeface="Calibri" panose="020F0502020204030204" pitchFamily="34" charset="0"/>
                <a:ea typeface="Times New Roman" panose="02020603050405020304" pitchFamily="18" charset="0"/>
                <a:cs typeface="Arial" panose="020B0604020202020204" pitchFamily="34" charset="0"/>
              </a:rPr>
              <a:t>á</a:t>
            </a:r>
            <a:r>
              <a:rPr kumimoji="0" lang="es-MX" altLang="es-MX" sz="1600" b="0" i="0" u="none" strike="noStrike" cap="none" normalizeH="0" baseline="0" dirty="0">
                <a:ln>
                  <a:noFill/>
                </a:ln>
                <a:solidFill>
                  <a:srgbClr val="5B5B5B"/>
                </a:solidFill>
                <a:effectLst/>
                <a:latin typeface="Arial" panose="020B0604020202020204" pitchFamily="34" charset="0"/>
                <a:ea typeface="Times New Roman" panose="02020603050405020304" pitchFamily="18" charset="0"/>
                <a:cs typeface="Arial" panose="020B0604020202020204" pitchFamily="34" charset="0"/>
              </a:rPr>
              <a:t>ximo entre los que se consigue el objetivo que principalmente depende del nivel de entrenamiento y de la edad.</a:t>
            </a:r>
            <a:endParaRPr kumimoji="0" lang="es-MX" altLang="es-MX" sz="16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MX" altLang="es-MX" sz="1600" b="0" i="0" u="none" strike="noStrike" cap="none" normalizeH="0" baseline="0" dirty="0">
                <a:ln>
                  <a:noFill/>
                </a:ln>
                <a:solidFill>
                  <a:srgbClr val="5B5B5B"/>
                </a:solidFill>
                <a:effectLst/>
                <a:latin typeface="Arial" panose="020B0604020202020204" pitchFamily="34" charset="0"/>
                <a:ea typeface="Times New Roman" panose="02020603050405020304" pitchFamily="18" charset="0"/>
                <a:cs typeface="Arial" panose="020B0604020202020204" pitchFamily="34" charset="0"/>
              </a:rPr>
              <a:t>El sector de intensidad tiene dos partes;</a:t>
            </a:r>
          </a:p>
          <a:p>
            <a:pPr marL="0" marR="0" lvl="0" indent="0" algn="just" defTabSz="914400" rtl="0" eaLnBrk="0" fontAlgn="base" latinLnBrk="0" hangingPunct="0">
              <a:lnSpc>
                <a:spcPct val="100000"/>
              </a:lnSpc>
              <a:spcBef>
                <a:spcPct val="0"/>
              </a:spcBef>
              <a:spcAft>
                <a:spcPct val="0"/>
              </a:spcAft>
              <a:buClrTx/>
              <a:buSzTx/>
              <a:buFontTx/>
              <a:buNone/>
              <a:tabLst/>
            </a:pPr>
            <a:endParaRPr lang="es-MX" altLang="es-MX" sz="1200" dirty="0">
              <a:solidFill>
                <a:srgbClr val="5B5B5B"/>
              </a:solidFill>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MX" altLang="es-MX" sz="1200" b="0" i="0" u="none" strike="noStrike" cap="none" normalizeH="0" baseline="0" dirty="0">
              <a:ln>
                <a:noFill/>
              </a:ln>
              <a:solidFill>
                <a:srgbClr val="5B5B5B"/>
              </a:solidFill>
              <a:effectLst/>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MX" altLang="es-MX"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6259434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EA5F36-9E0F-42F8-9CA4-EB988217C5DA}"/>
              </a:ext>
            </a:extLst>
          </p:cNvPr>
          <p:cNvSpPr>
            <a:spLocks noGrp="1"/>
          </p:cNvSpPr>
          <p:nvPr>
            <p:ph type="title"/>
          </p:nvPr>
        </p:nvSpPr>
        <p:spPr/>
        <p:txBody>
          <a:bodyPr/>
          <a:lstStyle/>
          <a:p>
            <a:pPr algn="ctr"/>
            <a:r>
              <a:rPr lang="es-MX" dirty="0">
                <a:solidFill>
                  <a:schemeClr val="accent1"/>
                </a:solidFill>
                <a:latin typeface="Britannic Bold" panose="020B0903060703020204" pitchFamily="34" charset="0"/>
              </a:rPr>
              <a:t>INTENSIDAD DE LAS CARGAS</a:t>
            </a:r>
          </a:p>
        </p:txBody>
      </p:sp>
      <p:sp>
        <p:nvSpPr>
          <p:cNvPr id="3" name="Marcador de texto 2">
            <a:extLst>
              <a:ext uri="{FF2B5EF4-FFF2-40B4-BE49-F238E27FC236}">
                <a16:creationId xmlns:a16="http://schemas.microsoft.com/office/drawing/2014/main" id="{0BCC1D16-4EFF-411B-B34F-E6F0084286A7}"/>
              </a:ext>
            </a:extLst>
          </p:cNvPr>
          <p:cNvSpPr>
            <a:spLocks noGrp="1"/>
          </p:cNvSpPr>
          <p:nvPr>
            <p:ph type="body" idx="1"/>
          </p:nvPr>
        </p:nvSpPr>
        <p:spPr/>
        <p:txBody>
          <a:bodyPr>
            <a:normAutofit/>
          </a:bodyPr>
          <a:lstStyle/>
          <a:p>
            <a:pPr algn="ctr"/>
            <a:r>
              <a:rPr lang="es-MX" sz="3600" dirty="0"/>
              <a:t>CARGA INTENSIVA</a:t>
            </a:r>
          </a:p>
        </p:txBody>
      </p:sp>
      <p:sp>
        <p:nvSpPr>
          <p:cNvPr id="4" name="Marcador de contenido 3">
            <a:extLst>
              <a:ext uri="{FF2B5EF4-FFF2-40B4-BE49-F238E27FC236}">
                <a16:creationId xmlns:a16="http://schemas.microsoft.com/office/drawing/2014/main" id="{E5AEC63E-A1A7-455C-B9B6-99671B787DBD}"/>
              </a:ext>
            </a:extLst>
          </p:cNvPr>
          <p:cNvSpPr>
            <a:spLocks noGrp="1"/>
          </p:cNvSpPr>
          <p:nvPr>
            <p:ph sz="half" idx="2"/>
          </p:nvPr>
        </p:nvSpPr>
        <p:spPr/>
        <p:txBody>
          <a:bodyPr>
            <a:normAutofit/>
          </a:bodyPr>
          <a:lstStyle/>
          <a:p>
            <a:pPr marL="342900" lvl="0" indent="-342900" fontAlgn="base">
              <a:lnSpc>
                <a:spcPct val="107000"/>
              </a:lnSpc>
              <a:spcAft>
                <a:spcPts val="800"/>
              </a:spcAft>
              <a:buSzPts val="1000"/>
              <a:buFont typeface="Symbol" panose="05050102010706020507" pitchFamily="18" charset="2"/>
              <a:buChar char=""/>
              <a:tabLst>
                <a:tab pos="457200" algn="l"/>
              </a:tabLst>
            </a:pPr>
            <a:r>
              <a:rPr lang="es-MX" sz="1800" dirty="0">
                <a:solidFill>
                  <a:srgbClr val="5B5B5B"/>
                </a:solidFill>
                <a:effectLst/>
                <a:latin typeface="inherit"/>
                <a:ea typeface="Times New Roman" panose="02020603050405020304" pitchFamily="18" charset="0"/>
                <a:cs typeface="Arial" panose="020B0604020202020204" pitchFamily="34" charset="0"/>
              </a:rPr>
              <a:t>Es de carácter cualitativa.</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ct val="107000"/>
              </a:lnSpc>
              <a:spcAft>
                <a:spcPts val="800"/>
              </a:spcAft>
              <a:buSzPts val="1000"/>
              <a:buFont typeface="Symbol" panose="05050102010706020507" pitchFamily="18" charset="2"/>
              <a:buChar char=""/>
              <a:tabLst>
                <a:tab pos="457200" algn="l"/>
              </a:tabLst>
            </a:pPr>
            <a:r>
              <a:rPr lang="es-MX" sz="1800" dirty="0">
                <a:solidFill>
                  <a:srgbClr val="5B5B5B"/>
                </a:solidFill>
                <a:effectLst/>
                <a:latin typeface="inherit"/>
                <a:ea typeface="Times New Roman" panose="02020603050405020304" pitchFamily="18" charset="0"/>
                <a:cs typeface="Arial" panose="020B0604020202020204" pitchFamily="34" charset="0"/>
              </a:rPr>
              <a:t>Hay una mejora más rápida de la capacidad que trabajamos.</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ct val="107000"/>
              </a:lnSpc>
              <a:spcAft>
                <a:spcPts val="800"/>
              </a:spcAft>
              <a:buSzPts val="1000"/>
              <a:buFont typeface="Symbol" panose="05050102010706020507" pitchFamily="18" charset="2"/>
              <a:buChar char=""/>
              <a:tabLst>
                <a:tab pos="457200" algn="l"/>
              </a:tabLst>
            </a:pPr>
            <a:r>
              <a:rPr lang="es-MX" sz="1800" dirty="0">
                <a:solidFill>
                  <a:srgbClr val="5B5B5B"/>
                </a:solidFill>
                <a:effectLst/>
                <a:latin typeface="inherit"/>
                <a:ea typeface="Times New Roman" panose="02020603050405020304" pitchFamily="18" charset="0"/>
                <a:cs typeface="Arial" panose="020B0604020202020204" pitchFamily="34" charset="0"/>
              </a:rPr>
              <a:t>Las adaptaciones son menos estables y los resultados menos consistentes.</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ct val="107000"/>
              </a:lnSpc>
              <a:spcAft>
                <a:spcPts val="800"/>
              </a:spcAft>
              <a:buSzPts val="1000"/>
              <a:buFont typeface="Symbol" panose="05050102010706020507" pitchFamily="18" charset="2"/>
              <a:buChar char=""/>
              <a:tabLst>
                <a:tab pos="457200" algn="l"/>
              </a:tabLst>
            </a:pPr>
            <a:r>
              <a:rPr lang="es-MX" sz="1800" dirty="0">
                <a:solidFill>
                  <a:srgbClr val="5B5B5B"/>
                </a:solidFill>
                <a:effectLst/>
                <a:latin typeface="inherit"/>
                <a:ea typeface="Times New Roman" panose="02020603050405020304" pitchFamily="18" charset="0"/>
                <a:cs typeface="Arial" panose="020B0604020202020204" pitchFamily="34" charset="0"/>
              </a:rPr>
              <a:t>Al haber una intensidad más alta disminuye la duración del trabajo.</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fontAlgn="base">
              <a:lnSpc>
                <a:spcPct val="107000"/>
              </a:lnSpc>
              <a:spcAft>
                <a:spcPts val="1800"/>
              </a:spcAft>
              <a:buNone/>
            </a:pP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s-MX" dirty="0"/>
          </a:p>
        </p:txBody>
      </p:sp>
      <p:sp>
        <p:nvSpPr>
          <p:cNvPr id="5" name="Marcador de texto 4">
            <a:extLst>
              <a:ext uri="{FF2B5EF4-FFF2-40B4-BE49-F238E27FC236}">
                <a16:creationId xmlns:a16="http://schemas.microsoft.com/office/drawing/2014/main" id="{331D223F-3EB7-4F38-9769-FCD671086D5F}"/>
              </a:ext>
            </a:extLst>
          </p:cNvPr>
          <p:cNvSpPr>
            <a:spLocks noGrp="1"/>
          </p:cNvSpPr>
          <p:nvPr>
            <p:ph type="body" sz="quarter" idx="3"/>
          </p:nvPr>
        </p:nvSpPr>
        <p:spPr/>
        <p:txBody>
          <a:bodyPr>
            <a:normAutofit/>
          </a:bodyPr>
          <a:lstStyle/>
          <a:p>
            <a:pPr algn="ctr"/>
            <a:r>
              <a:rPr lang="es-MX" sz="3600" dirty="0"/>
              <a:t>CARGA EXTENSIVA</a:t>
            </a:r>
          </a:p>
        </p:txBody>
      </p:sp>
      <p:sp>
        <p:nvSpPr>
          <p:cNvPr id="6" name="Marcador de contenido 5">
            <a:extLst>
              <a:ext uri="{FF2B5EF4-FFF2-40B4-BE49-F238E27FC236}">
                <a16:creationId xmlns:a16="http://schemas.microsoft.com/office/drawing/2014/main" id="{DB2F1969-C5BA-4273-9A8C-987F62841A70}"/>
              </a:ext>
            </a:extLst>
          </p:cNvPr>
          <p:cNvSpPr>
            <a:spLocks noGrp="1"/>
          </p:cNvSpPr>
          <p:nvPr>
            <p:ph sz="quarter" idx="4"/>
          </p:nvPr>
        </p:nvSpPr>
        <p:spPr/>
        <p:txBody>
          <a:bodyPr>
            <a:normAutofit/>
          </a:bodyPr>
          <a:lstStyle/>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800" dirty="0">
                <a:solidFill>
                  <a:srgbClr val="5B5B5B"/>
                </a:solidFill>
                <a:effectLst/>
                <a:latin typeface="inherit"/>
                <a:ea typeface="Times New Roman" panose="02020603050405020304" pitchFamily="18" charset="0"/>
                <a:cs typeface="Arial" panose="020B0604020202020204" pitchFamily="34" charset="0"/>
              </a:rPr>
              <a:t>Es de carácter cuantitativo.</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800" dirty="0">
                <a:solidFill>
                  <a:srgbClr val="5B5B5B"/>
                </a:solidFill>
                <a:effectLst/>
                <a:latin typeface="inherit"/>
                <a:ea typeface="Times New Roman" panose="02020603050405020304" pitchFamily="18" charset="0"/>
                <a:cs typeface="Arial" panose="020B0604020202020204" pitchFamily="34" charset="0"/>
              </a:rPr>
              <a:t>Hay un desarrollo más lento pero más continuo.</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800" dirty="0">
                <a:solidFill>
                  <a:srgbClr val="5B5B5B"/>
                </a:solidFill>
                <a:effectLst/>
                <a:latin typeface="inherit"/>
                <a:ea typeface="Times New Roman" panose="02020603050405020304" pitchFamily="18" charset="0"/>
                <a:cs typeface="Arial" panose="020B0604020202020204" pitchFamily="34" charset="0"/>
              </a:rPr>
              <a:t>Las adaptaciones son más estables.</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1800" dirty="0">
                <a:solidFill>
                  <a:srgbClr val="5B5B5B"/>
                </a:solidFill>
                <a:effectLst/>
                <a:latin typeface="inherit"/>
                <a:ea typeface="Times New Roman" panose="02020603050405020304" pitchFamily="18" charset="0"/>
                <a:cs typeface="Arial" panose="020B0604020202020204" pitchFamily="34" charset="0"/>
              </a:rPr>
              <a:t>Aseguran que el organismo se adapte con la condición de los estímulos son más elevados en cuanto a la duración (dado que la intensidad es más baja) y son también más continuados.</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fontAlgn="base">
              <a:lnSpc>
                <a:spcPct val="107000"/>
              </a:lnSpc>
              <a:spcAft>
                <a:spcPts val="1800"/>
              </a:spcAft>
              <a:buNone/>
            </a:pP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22569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221262-CCFA-4DC9-B260-FADE1B0D8D84}"/>
              </a:ext>
            </a:extLst>
          </p:cNvPr>
          <p:cNvSpPr>
            <a:spLocks noGrp="1"/>
          </p:cNvSpPr>
          <p:nvPr>
            <p:ph type="title"/>
          </p:nvPr>
        </p:nvSpPr>
        <p:spPr/>
        <p:txBody>
          <a:bodyPr/>
          <a:lstStyle/>
          <a:p>
            <a:pPr algn="ctr"/>
            <a:r>
              <a:rPr lang="es-MX" b="1" dirty="0">
                <a:latin typeface="Britannic Bold" panose="020B0903060703020204" pitchFamily="34" charset="0"/>
              </a:rPr>
              <a:t>QUE NIVELES DE INTENSIDAD SE APLICAN EN EL ENTRENAMIENTO</a:t>
            </a:r>
          </a:p>
        </p:txBody>
      </p:sp>
      <p:sp>
        <p:nvSpPr>
          <p:cNvPr id="3" name="Marcador de contenido 2">
            <a:extLst>
              <a:ext uri="{FF2B5EF4-FFF2-40B4-BE49-F238E27FC236}">
                <a16:creationId xmlns:a16="http://schemas.microsoft.com/office/drawing/2014/main" id="{2EC5A0D2-78F1-430E-9791-DA8768506D58}"/>
              </a:ext>
            </a:extLst>
          </p:cNvPr>
          <p:cNvSpPr>
            <a:spLocks noGrp="1"/>
          </p:cNvSpPr>
          <p:nvPr>
            <p:ph idx="1"/>
          </p:nvPr>
        </p:nvSpPr>
        <p:spPr/>
        <p:txBody>
          <a:bodyPr/>
          <a:lstStyle/>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2000" dirty="0">
                <a:solidFill>
                  <a:srgbClr val="5B5B5B"/>
                </a:solidFill>
                <a:effectLst/>
                <a:latin typeface="inherit"/>
                <a:ea typeface="Times New Roman" panose="02020603050405020304" pitchFamily="18" charset="0"/>
                <a:cs typeface="Arial" panose="020B0604020202020204" pitchFamily="34" charset="0"/>
              </a:rPr>
              <a:t>No inferior al 30% del máximo (es lo mínimo para los sedentarios).</a:t>
            </a:r>
            <a:endParaRPr lang="es-MX"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2000" dirty="0">
                <a:solidFill>
                  <a:srgbClr val="5B5B5B"/>
                </a:solidFill>
                <a:effectLst/>
                <a:latin typeface="inherit"/>
                <a:ea typeface="Times New Roman" panose="02020603050405020304" pitchFamily="18" charset="0"/>
                <a:cs typeface="Arial" panose="020B0604020202020204" pitchFamily="34" charset="0"/>
              </a:rPr>
              <a:t>Se requieren intensidades como mínimo del 50-60% para que provoquen adaptaciones significativas (es lo mínimo para los entrenados).</a:t>
            </a:r>
            <a:endParaRPr lang="es-MX"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2000" dirty="0">
                <a:solidFill>
                  <a:srgbClr val="5B5B5B"/>
                </a:solidFill>
                <a:effectLst/>
                <a:latin typeface="inherit"/>
                <a:ea typeface="Times New Roman" panose="02020603050405020304" pitchFamily="18" charset="0"/>
                <a:cs typeface="Arial" panose="020B0604020202020204" pitchFamily="34" charset="0"/>
              </a:rPr>
              <a:t>Trabajar a excesivas intensidades tampoco provoca mejoras . Hay que recordar que la relación entre la Intensidad y la mejora del resultado deportivo no es lineal. Además es evidentemente que no se puede mantener una alta intensidad durante mucho tiempo.</a:t>
            </a:r>
            <a:endParaRPr lang="es-MX"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s-MX" sz="2000" dirty="0">
                <a:solidFill>
                  <a:srgbClr val="5B5B5B"/>
                </a:solidFill>
                <a:effectLst/>
                <a:latin typeface="inherit"/>
                <a:ea typeface="Times New Roman" panose="02020603050405020304" pitchFamily="18" charset="0"/>
                <a:cs typeface="Arial" panose="020B0604020202020204" pitchFamily="34" charset="0"/>
              </a:rPr>
              <a:t>El sector de intensidad eficaz en el entrenamiento va entre un 60 y n 80% del máximo del deportista. A veces es necesario un trabajo mayor o menor en función del calendario (por ejemplo en pretemporada o en competición).</a:t>
            </a:r>
            <a:endParaRPr lang="es-MX"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fontAlgn="base">
              <a:lnSpc>
                <a:spcPct val="107000"/>
              </a:lnSpc>
              <a:spcAft>
                <a:spcPts val="1800"/>
              </a:spcAft>
              <a:buNone/>
            </a:pP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s-MX" dirty="0"/>
          </a:p>
        </p:txBody>
      </p:sp>
    </p:spTree>
    <p:extLst>
      <p:ext uri="{BB962C8B-B14F-4D97-AF65-F5344CB8AC3E}">
        <p14:creationId xmlns:p14="http://schemas.microsoft.com/office/powerpoint/2010/main" val="41778601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Gráficos Estímulos Óptimos. Ley Umbral">
            <a:hlinkClick r:id="rId2"/>
            <a:extLst>
              <a:ext uri="{FF2B5EF4-FFF2-40B4-BE49-F238E27FC236}">
                <a16:creationId xmlns:a16="http://schemas.microsoft.com/office/drawing/2014/main" id="{8E53C2B5-CD33-46D6-8E90-CF095BB573A4}"/>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914400" y="609600"/>
            <a:ext cx="10217426" cy="5526157"/>
          </a:xfrm>
          <a:prstGeom prst="rect">
            <a:avLst/>
          </a:prstGeom>
          <a:noFill/>
          <a:ln>
            <a:noFill/>
          </a:ln>
        </p:spPr>
      </p:pic>
    </p:spTree>
    <p:extLst>
      <p:ext uri="{BB962C8B-B14F-4D97-AF65-F5344CB8AC3E}">
        <p14:creationId xmlns:p14="http://schemas.microsoft.com/office/powerpoint/2010/main" val="20074099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85BAF53E-2901-4CCF-8065-7E375B19BA06}"/>
              </a:ext>
            </a:extLst>
          </p:cNvPr>
          <p:cNvSpPr txBox="1"/>
          <p:nvPr/>
        </p:nvSpPr>
        <p:spPr>
          <a:xfrm>
            <a:off x="602974" y="258976"/>
            <a:ext cx="10986052" cy="5732467"/>
          </a:xfrm>
          <a:prstGeom prst="rect">
            <a:avLst/>
          </a:prstGeom>
          <a:noFill/>
        </p:spPr>
        <p:txBody>
          <a:bodyPr wrap="square">
            <a:spAutoFit/>
          </a:bodyPr>
          <a:lstStyle/>
          <a:p>
            <a:pPr algn="just" fontAlgn="base">
              <a:lnSpc>
                <a:spcPct val="107000"/>
              </a:lnSpc>
              <a:spcAft>
                <a:spcPts val="800"/>
              </a:spcAft>
            </a:pPr>
            <a:endParaRPr lang="es-MX" sz="1800" dirty="0">
              <a:solidFill>
                <a:srgbClr val="0000FF"/>
              </a:solidFill>
              <a:effectLst/>
              <a:latin typeface="inherit"/>
              <a:ea typeface="Times New Roman" panose="02020603050405020304" pitchFamily="18" charset="0"/>
              <a:cs typeface="Arial" panose="020B0604020202020204" pitchFamily="34" charset="0"/>
            </a:endParaRPr>
          </a:p>
          <a:p>
            <a:pPr algn="just" fontAlgn="base">
              <a:lnSpc>
                <a:spcPct val="107000"/>
              </a:lnSpc>
              <a:spcAft>
                <a:spcPts val="800"/>
              </a:spcAft>
            </a:pPr>
            <a:endParaRPr lang="es-MX" dirty="0">
              <a:solidFill>
                <a:srgbClr val="0000FF"/>
              </a:solidFill>
              <a:latin typeface="inherit"/>
              <a:ea typeface="Times New Roman" panose="02020603050405020304" pitchFamily="18" charset="0"/>
              <a:cs typeface="Arial" panose="020B0604020202020204" pitchFamily="34" charset="0"/>
            </a:endParaRPr>
          </a:p>
          <a:p>
            <a:pPr algn="just" fontAlgn="base">
              <a:lnSpc>
                <a:spcPct val="107000"/>
              </a:lnSpc>
              <a:spcAft>
                <a:spcPts val="800"/>
              </a:spcAft>
            </a:pPr>
            <a:r>
              <a:rPr lang="es-MX" sz="1800" dirty="0">
                <a:solidFill>
                  <a:srgbClr val="0000FF"/>
                </a:solidFill>
                <a:effectLst/>
                <a:latin typeface="inherit"/>
                <a:ea typeface="Times New Roman" panose="02020603050405020304" pitchFamily="18" charset="0"/>
                <a:cs typeface="Arial" panose="020B0604020202020204" pitchFamily="34" charset="0"/>
              </a:rPr>
              <a:t>Intensidad umbral</a:t>
            </a: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por debajo de ella no obtengo adaptaciones. Es el nivel mínimo de estimulación.</a:t>
            </a: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800"/>
              </a:spcAft>
            </a:pPr>
            <a:r>
              <a:rPr lang="es-MX" sz="1800" dirty="0">
                <a:solidFill>
                  <a:srgbClr val="0000FF"/>
                </a:solidFill>
                <a:effectLst/>
                <a:latin typeface="inherit"/>
                <a:ea typeface="Times New Roman" panose="02020603050405020304" pitchFamily="18" charset="0"/>
                <a:cs typeface="Arial" panose="020B0604020202020204" pitchFamily="34" charset="0"/>
              </a:rPr>
              <a:t>Intensidad de máxima tolerancia</a:t>
            </a: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por encima no se consigue el objetivo que buscamos.</a:t>
            </a: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800"/>
              </a:spcAft>
            </a:pPr>
            <a:r>
              <a:rPr lang="es-MX" sz="1800" dirty="0">
                <a:solidFill>
                  <a:srgbClr val="0000FF"/>
                </a:solidFill>
                <a:effectLst/>
                <a:latin typeface="inherit"/>
                <a:ea typeface="Times New Roman" panose="02020603050405020304" pitchFamily="18" charset="0"/>
                <a:cs typeface="Arial" panose="020B0604020202020204" pitchFamily="34" charset="0"/>
              </a:rPr>
              <a:t>Estímulos óptimos</a:t>
            </a: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 su asimilación provocará adaptación.</a:t>
            </a:r>
          </a:p>
          <a:p>
            <a:pPr algn="just" fontAlgn="base">
              <a:lnSpc>
                <a:spcPct val="107000"/>
              </a:lnSpc>
              <a:spcAft>
                <a:spcPts val="800"/>
              </a:spcAft>
            </a:pP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1800"/>
              </a:spcAft>
            </a:pPr>
            <a:r>
              <a:rPr lang="es-MX" dirty="0">
                <a:solidFill>
                  <a:srgbClr val="5B5B5B"/>
                </a:solidFill>
                <a:latin typeface="Arial" panose="020B0604020202020204" pitchFamily="34" charset="0"/>
                <a:ea typeface="Calibri" panose="020F0502020204030204" pitchFamily="34" charset="0"/>
                <a:cs typeface="Times New Roman" panose="02020603050405020304" pitchFamily="18" charset="0"/>
              </a:rPr>
              <a:t>ANALIZANDO EL GRAFICO OBSERVAMOS QUE…..</a:t>
            </a: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1800"/>
              </a:spcAft>
            </a:pP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Verde y rojo no producen respuesta adaptativa.</a:t>
            </a: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1800"/>
              </a:spcAft>
            </a:pP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Morado no produce respuesta adaptativa, aunque puede producir beneficios.</a:t>
            </a: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1800"/>
              </a:spcAft>
            </a:pP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Azul representaría el estímulo óptimo. Produce adaptación. Es óptimo para mejorar, mantener o estabilizar los niveles de capacidades.</a:t>
            </a: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1800"/>
              </a:spcAft>
            </a:pP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Amarillo no será positivo para buscar efectos entrenantes, si no se da el descanso adecuado caeremos en la fatiga crónica o el sobre entrenamiento. (solo en determinados casos es positivo producir niveles de fatiga altos para conseguir una adaptación superior).</a:t>
            </a: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521648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786DF6-0C9E-40F6-89E8-B3B601BFB812}"/>
              </a:ext>
            </a:extLst>
          </p:cNvPr>
          <p:cNvSpPr>
            <a:spLocks noGrp="1"/>
          </p:cNvSpPr>
          <p:nvPr>
            <p:ph type="title"/>
          </p:nvPr>
        </p:nvSpPr>
        <p:spPr/>
        <p:txBody>
          <a:bodyPr/>
          <a:lstStyle/>
          <a:p>
            <a:pPr algn="ctr"/>
            <a:r>
              <a:rPr lang="es-MX" b="1" dirty="0">
                <a:latin typeface="Britannic Bold" panose="020B0903060703020204" pitchFamily="34" charset="0"/>
              </a:rPr>
              <a:t>NORMAS BÁSICAS PARA LA ADAPTACIÓN</a:t>
            </a:r>
          </a:p>
        </p:txBody>
      </p:sp>
      <p:sp>
        <p:nvSpPr>
          <p:cNvPr id="3" name="Marcador de contenido 2">
            <a:extLst>
              <a:ext uri="{FF2B5EF4-FFF2-40B4-BE49-F238E27FC236}">
                <a16:creationId xmlns:a16="http://schemas.microsoft.com/office/drawing/2014/main" id="{2CF70C46-0671-423F-B3A2-72F8369E66C7}"/>
              </a:ext>
            </a:extLst>
          </p:cNvPr>
          <p:cNvSpPr>
            <a:spLocks noGrp="1"/>
          </p:cNvSpPr>
          <p:nvPr>
            <p:ph idx="1"/>
          </p:nvPr>
        </p:nvSpPr>
        <p:spPr/>
        <p:txBody>
          <a:bodyPr/>
          <a:lstStyle/>
          <a:p>
            <a:pPr marL="342900" lvl="0" indent="-342900" fontAlgn="base">
              <a:lnSpc>
                <a:spcPct val="107000"/>
              </a:lnSpc>
              <a:spcAft>
                <a:spcPts val="800"/>
              </a:spcAft>
              <a:buSzPts val="1000"/>
              <a:buFont typeface="Symbol" panose="05050102010706020507" pitchFamily="18" charset="2"/>
              <a:buChar char=""/>
              <a:tabLst>
                <a:tab pos="457200" algn="l"/>
              </a:tabLst>
            </a:pPr>
            <a:r>
              <a:rPr lang="es-MX" dirty="0">
                <a:solidFill>
                  <a:srgbClr val="5B5B5B"/>
                </a:solidFill>
                <a:effectLst/>
                <a:latin typeface="inherit"/>
                <a:ea typeface="Times New Roman" panose="02020603050405020304" pitchFamily="18" charset="0"/>
                <a:cs typeface="Arial" panose="020B0604020202020204" pitchFamily="34" charset="0"/>
              </a:rPr>
              <a:t>Hay que </a:t>
            </a:r>
            <a:r>
              <a:rPr lang="es-MX" dirty="0">
                <a:solidFill>
                  <a:srgbClr val="0000FF"/>
                </a:solidFill>
                <a:effectLst/>
                <a:latin typeface="inherit"/>
                <a:ea typeface="Times New Roman" panose="02020603050405020304" pitchFamily="18" charset="0"/>
                <a:cs typeface="Arial" panose="020B0604020202020204" pitchFamily="34" charset="0"/>
              </a:rPr>
              <a:t>dosificar las cargas de trabajo</a:t>
            </a:r>
            <a:r>
              <a:rPr lang="es-MX" dirty="0">
                <a:solidFill>
                  <a:srgbClr val="5B5B5B"/>
                </a:solidFill>
                <a:effectLst/>
                <a:latin typeface="inherit"/>
                <a:ea typeface="Times New Roman" panose="02020603050405020304" pitchFamily="18" charset="0"/>
                <a:cs typeface="Arial" panose="020B0604020202020204" pitchFamily="34" charset="0"/>
              </a:rPr>
              <a:t>. Para ello es imprescindible medir la carga. (tiempo, velocidad, kg,…</a:t>
            </a:r>
            <a:endParaRPr lang="es-MX"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ct val="107000"/>
              </a:lnSpc>
              <a:spcAft>
                <a:spcPts val="800"/>
              </a:spcAft>
              <a:buSzPts val="1000"/>
              <a:buFont typeface="Symbol" panose="05050102010706020507" pitchFamily="18" charset="2"/>
              <a:buChar char=""/>
              <a:tabLst>
                <a:tab pos="457200" algn="l"/>
              </a:tabLst>
            </a:pPr>
            <a:r>
              <a:rPr lang="es-MX" dirty="0">
                <a:solidFill>
                  <a:srgbClr val="5B5B5B"/>
                </a:solidFill>
                <a:effectLst/>
                <a:latin typeface="inherit"/>
                <a:ea typeface="Times New Roman" panose="02020603050405020304" pitchFamily="18" charset="0"/>
                <a:cs typeface="Arial" panose="020B0604020202020204" pitchFamily="34" charset="0"/>
              </a:rPr>
              <a:t>Hay que </a:t>
            </a:r>
            <a:r>
              <a:rPr lang="es-MX" dirty="0">
                <a:solidFill>
                  <a:srgbClr val="0000FF"/>
                </a:solidFill>
                <a:effectLst/>
                <a:latin typeface="inherit"/>
                <a:ea typeface="Times New Roman" panose="02020603050405020304" pitchFamily="18" charset="0"/>
                <a:cs typeface="Arial" panose="020B0604020202020204" pitchFamily="34" charset="0"/>
              </a:rPr>
              <a:t>valorar el estado del deportista</a:t>
            </a:r>
            <a:r>
              <a:rPr lang="es-MX" dirty="0">
                <a:solidFill>
                  <a:srgbClr val="5B5B5B"/>
                </a:solidFill>
                <a:effectLst/>
                <a:latin typeface="inherit"/>
                <a:ea typeface="Times New Roman" panose="02020603050405020304" pitchFamily="18" charset="0"/>
                <a:cs typeface="Arial" panose="020B0604020202020204" pitchFamily="34" charset="0"/>
              </a:rPr>
              <a:t>, es decir saber el nivel de intensidad del umbral.</a:t>
            </a:r>
            <a:endParaRPr lang="es-MX"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ct val="107000"/>
              </a:lnSpc>
              <a:spcAft>
                <a:spcPts val="800"/>
              </a:spcAft>
              <a:buSzPts val="1000"/>
              <a:buFont typeface="Symbol" panose="05050102010706020507" pitchFamily="18" charset="2"/>
              <a:buChar char=""/>
              <a:tabLst>
                <a:tab pos="457200" algn="l"/>
              </a:tabLst>
            </a:pPr>
            <a:r>
              <a:rPr lang="es-MX" dirty="0">
                <a:solidFill>
                  <a:srgbClr val="5B5B5B"/>
                </a:solidFill>
                <a:effectLst/>
                <a:latin typeface="inherit"/>
                <a:ea typeface="Times New Roman" panose="02020603050405020304" pitchFamily="18" charset="0"/>
                <a:cs typeface="Arial" panose="020B0604020202020204" pitchFamily="34" charset="0"/>
              </a:rPr>
              <a:t>Hay que encontrar los límites óptimos para cada estímulo de entrenamiento, diferente para cada capacidad (resistencia aeróbica, fuerza,…).</a:t>
            </a:r>
            <a:endParaRPr lang="es-MX" dirty="0">
              <a:effectLst/>
              <a:latin typeface="Calibri" panose="020F0502020204030204" pitchFamily="34" charset="0"/>
              <a:ea typeface="Calibri" panose="020F0502020204030204" pitchFamily="34" charset="0"/>
              <a:cs typeface="Times New Roman" panose="02020603050405020304" pitchFamily="18" charset="0"/>
            </a:endParaRPr>
          </a:p>
          <a:p>
            <a:pPr marL="0" indent="0" fontAlgn="base">
              <a:lnSpc>
                <a:spcPct val="107000"/>
              </a:lnSpc>
              <a:spcAft>
                <a:spcPts val="1800"/>
              </a:spcAft>
              <a:buNone/>
            </a:pP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s-MX" dirty="0"/>
          </a:p>
        </p:txBody>
      </p:sp>
    </p:spTree>
    <p:extLst>
      <p:ext uri="{BB962C8B-B14F-4D97-AF65-F5344CB8AC3E}">
        <p14:creationId xmlns:p14="http://schemas.microsoft.com/office/powerpoint/2010/main" val="26840197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2D1EE3-015F-431A-ABA2-A94693F97F85}"/>
              </a:ext>
            </a:extLst>
          </p:cNvPr>
          <p:cNvSpPr>
            <a:spLocks noGrp="1"/>
          </p:cNvSpPr>
          <p:nvPr>
            <p:ph type="title"/>
          </p:nvPr>
        </p:nvSpPr>
        <p:spPr/>
        <p:txBody>
          <a:bodyPr>
            <a:noAutofit/>
          </a:bodyPr>
          <a:lstStyle/>
          <a:p>
            <a:pPr algn="just"/>
            <a:r>
              <a:rPr lang="es-MX" sz="2800" b="1" dirty="0"/>
              <a:t>PARA QUE LOS ESTIMULOS SEAN EFECTIVOS, DEBEN SER ESPECIFICOS</a:t>
            </a:r>
          </a:p>
        </p:txBody>
      </p:sp>
      <p:pic>
        <p:nvPicPr>
          <p:cNvPr id="6" name="Marcador de posición de imagen 5">
            <a:extLst>
              <a:ext uri="{FF2B5EF4-FFF2-40B4-BE49-F238E27FC236}">
                <a16:creationId xmlns:a16="http://schemas.microsoft.com/office/drawing/2014/main" id="{F92B3358-FDE2-4635-BEEC-39E47E73B36C}"/>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27708" r="27708"/>
          <a:stretch>
            <a:fillRect/>
          </a:stretch>
        </p:blipFill>
        <p:spPr/>
      </p:pic>
      <p:sp>
        <p:nvSpPr>
          <p:cNvPr id="4" name="Marcador de texto 3">
            <a:extLst>
              <a:ext uri="{FF2B5EF4-FFF2-40B4-BE49-F238E27FC236}">
                <a16:creationId xmlns:a16="http://schemas.microsoft.com/office/drawing/2014/main" id="{8799D55B-CA60-4F3F-BBFC-9B20DB7EA4B3}"/>
              </a:ext>
            </a:extLst>
          </p:cNvPr>
          <p:cNvSpPr>
            <a:spLocks noGrp="1"/>
          </p:cNvSpPr>
          <p:nvPr>
            <p:ph type="body" sz="half" idx="2"/>
          </p:nvPr>
        </p:nvSpPr>
        <p:spPr/>
        <p:txBody>
          <a:bodyPr/>
          <a:lstStyle/>
          <a:p>
            <a:pPr marL="342900" lvl="0" indent="-342900" fontAlgn="base">
              <a:lnSpc>
                <a:spcPct val="107000"/>
              </a:lnSpc>
              <a:spcAft>
                <a:spcPts val="800"/>
              </a:spcAft>
              <a:buSzPts val="1000"/>
              <a:buFont typeface="Symbol" panose="05050102010706020507" pitchFamily="18" charset="2"/>
              <a:buChar char=""/>
              <a:tabLst>
                <a:tab pos="457200" algn="l"/>
              </a:tabLst>
            </a:pPr>
            <a:r>
              <a:rPr lang="es-MX" sz="1800" dirty="0">
                <a:solidFill>
                  <a:srgbClr val="5B5B5B"/>
                </a:solidFill>
                <a:effectLst/>
                <a:latin typeface="inherit"/>
                <a:ea typeface="Times New Roman" panose="02020603050405020304" pitchFamily="18" charset="0"/>
                <a:cs typeface="Arial" panose="020B0604020202020204" pitchFamily="34" charset="0"/>
              </a:rPr>
              <a:t>Dirigidos a los órganos sobre los cuales queremos incidir.</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ct val="107000"/>
              </a:lnSpc>
              <a:spcAft>
                <a:spcPts val="800"/>
              </a:spcAft>
              <a:buSzPts val="1000"/>
              <a:buFont typeface="Symbol" panose="05050102010706020507" pitchFamily="18" charset="2"/>
              <a:buChar char=""/>
              <a:tabLst>
                <a:tab pos="457200" algn="l"/>
              </a:tabLst>
            </a:pPr>
            <a:r>
              <a:rPr lang="es-MX" sz="1800" dirty="0">
                <a:solidFill>
                  <a:srgbClr val="5B5B5B"/>
                </a:solidFill>
                <a:effectLst/>
                <a:latin typeface="inherit"/>
                <a:ea typeface="Times New Roman" panose="02020603050405020304" pitchFamily="18" charset="0"/>
                <a:cs typeface="Arial" panose="020B0604020202020204" pitchFamily="34" charset="0"/>
              </a:rPr>
              <a:t>Frecuentes: se deben repetir en el tiempo.</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ct val="107000"/>
              </a:lnSpc>
              <a:spcAft>
                <a:spcPts val="800"/>
              </a:spcAft>
              <a:buSzPts val="1000"/>
              <a:buFont typeface="Symbol" panose="05050102010706020507" pitchFamily="18" charset="2"/>
              <a:buChar char=""/>
              <a:tabLst>
                <a:tab pos="457200" algn="l"/>
              </a:tabLst>
            </a:pPr>
            <a:r>
              <a:rPr lang="es-MX" sz="1800" dirty="0">
                <a:solidFill>
                  <a:srgbClr val="5B5B5B"/>
                </a:solidFill>
                <a:effectLst/>
                <a:latin typeface="inherit"/>
                <a:ea typeface="Times New Roman" panose="02020603050405020304" pitchFamily="18" charset="0"/>
                <a:cs typeface="Arial" panose="020B0604020202020204" pitchFamily="34" charset="0"/>
              </a:rPr>
              <a:t>Que tengan la intensidad óptima.</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ct val="107000"/>
              </a:lnSpc>
              <a:spcAft>
                <a:spcPts val="1800"/>
              </a:spcAft>
            </a:pPr>
            <a:r>
              <a:rPr lang="es-MX" sz="1800" dirty="0">
                <a:solidFill>
                  <a:srgbClr val="5B5B5B"/>
                </a:solidFill>
                <a:effectLst/>
                <a:latin typeface="Arial" panose="020B0604020202020204" pitchFamily="34" charset="0"/>
                <a:ea typeface="Times New Roman" panose="02020603050405020304" pitchFamily="18" charset="0"/>
                <a:cs typeface="Times New Roman" panose="02020603050405020304" pitchFamily="18" charset="0"/>
              </a:rPr>
              <a:t>De no ser así no se obtienen los efectos entrenantes positivos.</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s-MX" dirty="0"/>
          </a:p>
        </p:txBody>
      </p:sp>
    </p:spTree>
    <p:extLst>
      <p:ext uri="{BB962C8B-B14F-4D97-AF65-F5344CB8AC3E}">
        <p14:creationId xmlns:p14="http://schemas.microsoft.com/office/powerpoint/2010/main" val="36469614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2CC319-64E4-46FF-975A-498C421EE470}"/>
              </a:ext>
            </a:extLst>
          </p:cNvPr>
          <p:cNvSpPr>
            <a:spLocks noGrp="1"/>
          </p:cNvSpPr>
          <p:nvPr>
            <p:ph type="title"/>
          </p:nvPr>
        </p:nvSpPr>
        <p:spPr/>
        <p:txBody>
          <a:bodyPr/>
          <a:lstStyle/>
          <a:p>
            <a:pPr algn="ctr"/>
            <a:r>
              <a:rPr lang="es-MX" b="1" dirty="0">
                <a:latin typeface="Bodoni MT Black" panose="02070A03080606020203" pitchFamily="18" charset="0"/>
              </a:rPr>
              <a:t>PARA CONCLUIR……</a:t>
            </a:r>
          </a:p>
        </p:txBody>
      </p:sp>
      <p:pic>
        <p:nvPicPr>
          <p:cNvPr id="3" name="Imagen 2" descr="Proceso Adaptación SGA">
            <a:hlinkClick r:id="rId2"/>
            <a:extLst>
              <a:ext uri="{FF2B5EF4-FFF2-40B4-BE49-F238E27FC236}">
                <a16:creationId xmlns:a16="http://schemas.microsoft.com/office/drawing/2014/main" id="{87390ABE-E233-4BD3-AB04-6E15BD4F0B7C}"/>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73426" y="1650932"/>
            <a:ext cx="9687339" cy="4418563"/>
          </a:xfrm>
          <a:prstGeom prst="rect">
            <a:avLst/>
          </a:prstGeom>
          <a:noFill/>
          <a:ln>
            <a:noFill/>
          </a:ln>
        </p:spPr>
      </p:pic>
    </p:spTree>
    <p:extLst>
      <p:ext uri="{BB962C8B-B14F-4D97-AF65-F5344CB8AC3E}">
        <p14:creationId xmlns:p14="http://schemas.microsoft.com/office/powerpoint/2010/main" val="1107076504"/>
      </p:ext>
    </p:extLst>
  </p:cSld>
  <p:clrMapOvr>
    <a:masterClrMapping/>
  </p:clrMapOvr>
</p:sld>
</file>

<file path=ppt/theme/theme1.xml><?xml version="1.0" encoding="utf-8"?>
<a:theme xmlns:a="http://schemas.openxmlformats.org/drawingml/2006/main" name="Estela de condensación">
  <a:themeElements>
    <a:clrScheme name="Estela de condensación">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Estela de condensación">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tela de condensación">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TM04033937[[fn=Estela de condensación]]</Template>
  <TotalTime>175</TotalTime>
  <Words>1529</Words>
  <Application>Microsoft Office PowerPoint</Application>
  <PresentationFormat>Panorámica</PresentationFormat>
  <Paragraphs>123</Paragraphs>
  <Slides>20</Slides>
  <Notes>0</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20</vt:i4>
      </vt:variant>
    </vt:vector>
  </HeadingPairs>
  <TitlesOfParts>
    <vt:vector size="29" baseType="lpstr">
      <vt:lpstr>Arial</vt:lpstr>
      <vt:lpstr>Arial Rounded MT Bold</vt:lpstr>
      <vt:lpstr>Bodoni MT Black</vt:lpstr>
      <vt:lpstr>Britannic Bold</vt:lpstr>
      <vt:lpstr>Calibri</vt:lpstr>
      <vt:lpstr>Century Gothic</vt:lpstr>
      <vt:lpstr>inherit</vt:lpstr>
      <vt:lpstr>Symbol</vt:lpstr>
      <vt:lpstr>Estela de condensación</vt:lpstr>
      <vt:lpstr>CAPACIDAD DEL RENDIMIENTO</vt:lpstr>
      <vt:lpstr>ADAPTACIÓN AL EJERCICIO</vt:lpstr>
      <vt:lpstr>Presentación de PowerPoint</vt:lpstr>
      <vt:lpstr>ADAPTACIÓN DEL EJERCICIO</vt:lpstr>
      <vt:lpstr>TIPOS DE ADAPTACIÓN</vt:lpstr>
      <vt:lpstr>ADAPTACIÓN RÁPIDA</vt:lpstr>
      <vt:lpstr>Presentación de PowerPoint</vt:lpstr>
      <vt:lpstr>ADAPTACIÓN LENTA</vt:lpstr>
      <vt:lpstr>Presentación de PowerPoint</vt:lpstr>
      <vt:lpstr>Las adaptaciones pueden ser progresivas o regresivas. La velocidad de regresión depende de la capacidad, del nivel adquirido en esa capacidad, y también del tiempo de inactividad. </vt:lpstr>
      <vt:lpstr>Presentación de PowerPoint</vt:lpstr>
      <vt:lpstr>TEORIAS DE ADAPTACIÓN</vt:lpstr>
      <vt:lpstr>Presentación de PowerPoint</vt:lpstr>
      <vt:lpstr>INTENSIDAD DE LAS CARGAS</vt:lpstr>
      <vt:lpstr>QUE NIVELES DE INTENSIDAD SE APLICAN EN EL ENTRENAMIENTO</vt:lpstr>
      <vt:lpstr>Presentación de PowerPoint</vt:lpstr>
      <vt:lpstr>Presentación de PowerPoint</vt:lpstr>
      <vt:lpstr>NORMAS BÁSICAS PARA LA ADAPTACIÓN</vt:lpstr>
      <vt:lpstr>PARA QUE LOS ESTIMULOS SEAN EFECTIVOS, DEBEN SER ESPECIFICOS</vt:lpstr>
      <vt:lpstr>PARA CONCLUIR……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CAPACIDAD DEL RENDIMIENTO</dc:title>
  <dc:creator>user</dc:creator>
  <cp:lastModifiedBy>user</cp:lastModifiedBy>
  <cp:revision>22</cp:revision>
  <dcterms:created xsi:type="dcterms:W3CDTF">2021-05-10T00:01:56Z</dcterms:created>
  <dcterms:modified xsi:type="dcterms:W3CDTF">2021-05-10T02:57:10Z</dcterms:modified>
</cp:coreProperties>
</file>